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4630400" cy="8229600"/>
  <p:notesSz cx="8229600" cy="14630400"/>
  <p:embeddedFontLst>
    <p:embeddedFont>
      <p:font typeface="Inconsolata" pitchFamily="1" charset="0"/>
      <p:regular r:id="rId8"/>
    </p:embeddedFont>
    <p:embeddedFont>
      <p:font typeface="Montserrat Black" panose="00000A00000000000000" pitchFamily="2" charset="0"/>
      <p:regular r:id="rId9"/>
      <p:bold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80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5578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8ECE4"/>
          </a:solidFill>
          <a:ln/>
        </p:spPr>
      </p:sp>
      <p:sp>
        <p:nvSpPr>
          <p:cNvPr id="3" name="Shape 1"/>
          <p:cNvSpPr/>
          <p:nvPr/>
        </p:nvSpPr>
        <p:spPr>
          <a:xfrm>
            <a:off x="0" y="0"/>
            <a:ext cx="14630400" cy="8229600"/>
          </a:xfrm>
          <a:prstGeom prst="rect">
            <a:avLst/>
          </a:prstGeom>
          <a:solidFill>
            <a:srgbClr val="F8ECE4"/>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9.png"/><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43921"/>
            <a:ext cx="7556421" cy="2126337"/>
          </a:xfrm>
          <a:prstGeom prst="rect">
            <a:avLst/>
          </a:prstGeom>
          <a:noFill/>
          <a:ln/>
        </p:spPr>
        <p:txBody>
          <a:bodyPr wrap="square" lIns="0" tIns="0" rIns="0" bIns="0" rtlCol="0" anchor="t"/>
          <a:lstStyle/>
          <a:p>
            <a:pPr marL="0" indent="0" algn="l">
              <a:lnSpc>
                <a:spcPts val="5550"/>
              </a:lnSpc>
              <a:buNone/>
            </a:pPr>
            <a:r>
              <a:rPr lang="en-US" sz="2800" b="1" dirty="0">
                <a:solidFill>
                  <a:srgbClr val="151617"/>
                </a:solidFill>
                <a:latin typeface="Montserrat Black" pitchFamily="34" charset="0"/>
                <a:ea typeface="Montserrat Black" pitchFamily="34" charset="-122"/>
                <a:cs typeface="Montserrat Black" pitchFamily="34" charset="-120"/>
              </a:rPr>
              <a:t>Project Name Manufacturing Downtime</a:t>
            </a:r>
            <a:endParaRPr lang="en-US" sz="2800" dirty="0"/>
          </a:p>
        </p:txBody>
      </p:sp>
      <p:sp>
        <p:nvSpPr>
          <p:cNvPr id="4" name="Text 1"/>
          <p:cNvSpPr/>
          <p:nvPr/>
        </p:nvSpPr>
        <p:spPr>
          <a:xfrm>
            <a:off x="793790" y="4310420"/>
            <a:ext cx="7556421" cy="362903"/>
          </a:xfrm>
          <a:prstGeom prst="rect">
            <a:avLst/>
          </a:prstGeom>
          <a:noFill/>
          <a:ln/>
        </p:spPr>
        <p:txBody>
          <a:bodyPr wrap="none" lIns="0" tIns="0" rIns="0" bIns="0" rtlCol="0" anchor="t"/>
          <a:lstStyle/>
          <a:p>
            <a:pPr marL="0" indent="0" algn="l">
              <a:lnSpc>
                <a:spcPts val="2850"/>
              </a:lnSpc>
              <a:buNone/>
            </a:pPr>
            <a:r>
              <a:rPr lang="en-US" sz="2800" dirty="0">
                <a:solidFill>
                  <a:srgbClr val="151617"/>
                </a:solidFill>
                <a:latin typeface="Inconsolata" pitchFamily="34" charset="0"/>
                <a:ea typeface="Inconsolata" pitchFamily="34" charset="-122"/>
                <a:cs typeface="Inconsolata" pitchFamily="34" charset="-120"/>
              </a:rPr>
              <a:t>This project brought by:</a:t>
            </a:r>
            <a:endParaRPr lang="en-US" sz="2800" dirty="0"/>
          </a:p>
        </p:txBody>
      </p:sp>
      <p:sp>
        <p:nvSpPr>
          <p:cNvPr id="5" name="Text 2"/>
          <p:cNvSpPr/>
          <p:nvPr/>
        </p:nvSpPr>
        <p:spPr>
          <a:xfrm>
            <a:off x="793790" y="4928473"/>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800" dirty="0">
                <a:solidFill>
                  <a:srgbClr val="151617"/>
                </a:solidFill>
                <a:latin typeface="Inconsolata" pitchFamily="34" charset="0"/>
                <a:ea typeface="Inconsolata" pitchFamily="34" charset="-122"/>
                <a:cs typeface="Inconsolata" pitchFamily="34" charset="-120"/>
              </a:rPr>
              <a:t>Elshimaa hamdeno Abdelkader</a:t>
            </a:r>
            <a:endParaRPr lang="en-US" sz="2800" dirty="0"/>
          </a:p>
        </p:txBody>
      </p:sp>
      <p:sp>
        <p:nvSpPr>
          <p:cNvPr id="6" name="Text 3"/>
          <p:cNvSpPr/>
          <p:nvPr/>
        </p:nvSpPr>
        <p:spPr>
          <a:xfrm>
            <a:off x="793790" y="5370671"/>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2800" dirty="0">
                <a:solidFill>
                  <a:srgbClr val="151617"/>
                </a:solidFill>
                <a:latin typeface="Inconsolata" pitchFamily="34" charset="0"/>
                <a:ea typeface="Inconsolata" pitchFamily="34" charset="-122"/>
                <a:cs typeface="Inconsolata" pitchFamily="34" charset="-120"/>
              </a:rPr>
              <a:t>Karim kilany</a:t>
            </a:r>
            <a:endParaRPr lang="en-US" sz="2800" dirty="0"/>
          </a:p>
        </p:txBody>
      </p:sp>
      <p:sp>
        <p:nvSpPr>
          <p:cNvPr id="7" name="Text 1">
            <a:extLst>
              <a:ext uri="{FF2B5EF4-FFF2-40B4-BE49-F238E27FC236}">
                <a16:creationId xmlns:a16="http://schemas.microsoft.com/office/drawing/2014/main" id="{C3B9CE17-48B4-7BD1-E522-D4E2566AFA7B}"/>
              </a:ext>
            </a:extLst>
          </p:cNvPr>
          <p:cNvSpPr/>
          <p:nvPr/>
        </p:nvSpPr>
        <p:spPr>
          <a:xfrm>
            <a:off x="793789" y="6022776"/>
            <a:ext cx="7556421" cy="362903"/>
          </a:xfrm>
          <a:prstGeom prst="rect">
            <a:avLst/>
          </a:prstGeom>
          <a:noFill/>
          <a:ln/>
        </p:spPr>
        <p:txBody>
          <a:bodyPr wrap="none" lIns="0" tIns="0" rIns="0" bIns="0" rtlCol="0" anchor="t"/>
          <a:lstStyle/>
          <a:p>
            <a:pPr marL="0" indent="0" algn="l">
              <a:lnSpc>
                <a:spcPts val="2850"/>
              </a:lnSpc>
              <a:buNone/>
            </a:pPr>
            <a:r>
              <a:rPr lang="en-US" sz="2800" dirty="0">
                <a:solidFill>
                  <a:srgbClr val="151617"/>
                </a:solidFill>
                <a:latin typeface="Inconsolata" pitchFamily="34" charset="0"/>
                <a:ea typeface="Inconsolata" pitchFamily="34" charset="-122"/>
                <a:cs typeface="Inconsolata" pitchFamily="34" charset="-120"/>
              </a:rPr>
              <a:t>Analysis using power pi </a:t>
            </a:r>
            <a:endParaRPr lang="en-US" sz="28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05433" y="614720"/>
            <a:ext cx="4994315" cy="540544"/>
          </a:xfrm>
          <a:prstGeom prst="rect">
            <a:avLst/>
          </a:prstGeom>
          <a:noFill/>
          <a:ln/>
        </p:spPr>
        <p:txBody>
          <a:bodyPr wrap="none" lIns="0" tIns="0" rIns="0" bIns="0" rtlCol="0" anchor="t"/>
          <a:lstStyle/>
          <a:p>
            <a:pPr marL="0" indent="0" algn="l">
              <a:lnSpc>
                <a:spcPts val="4250"/>
              </a:lnSpc>
              <a:buNone/>
            </a:pPr>
            <a:r>
              <a:rPr lang="en-US" b="1" dirty="0">
                <a:solidFill>
                  <a:srgbClr val="151617"/>
                </a:solidFill>
                <a:latin typeface="Montserrat Black" pitchFamily="34" charset="0"/>
                <a:ea typeface="Montserrat Black" pitchFamily="34" charset="-122"/>
                <a:cs typeface="Montserrat Black" pitchFamily="34" charset="-120"/>
              </a:rPr>
              <a:t>Case Study Overview</a:t>
            </a:r>
            <a:endParaRPr lang="en-US" dirty="0"/>
          </a:p>
        </p:txBody>
      </p:sp>
      <p:pic>
        <p:nvPicPr>
          <p:cNvPr id="4" name="Image 1" descr="preencoded.png"/>
          <p:cNvPicPr>
            <a:picLocks noChangeAspect="1"/>
          </p:cNvPicPr>
          <p:nvPr/>
        </p:nvPicPr>
        <p:blipFill>
          <a:blip r:embed="rId4"/>
          <a:stretch>
            <a:fillRect/>
          </a:stretch>
        </p:blipFill>
        <p:spPr>
          <a:xfrm>
            <a:off x="605433" y="1414701"/>
            <a:ext cx="864870" cy="1037868"/>
          </a:xfrm>
          <a:prstGeom prst="rect">
            <a:avLst/>
          </a:prstGeom>
        </p:spPr>
      </p:pic>
      <p:sp>
        <p:nvSpPr>
          <p:cNvPr id="5" name="Text 1"/>
          <p:cNvSpPr/>
          <p:nvPr/>
        </p:nvSpPr>
        <p:spPr>
          <a:xfrm>
            <a:off x="1729740" y="1587579"/>
            <a:ext cx="2162294" cy="270272"/>
          </a:xfrm>
          <a:prstGeom prst="rect">
            <a:avLst/>
          </a:prstGeom>
          <a:noFill/>
          <a:ln/>
        </p:spPr>
        <p:txBody>
          <a:bodyPr wrap="none" lIns="0" tIns="0" rIns="0" bIns="0" rtlCol="0" anchor="t"/>
          <a:lstStyle/>
          <a:p>
            <a:pPr marL="0" indent="0" algn="l">
              <a:lnSpc>
                <a:spcPts val="2100"/>
              </a:lnSpc>
              <a:buNone/>
            </a:pPr>
            <a:r>
              <a:rPr lang="en-US" b="1" dirty="0">
                <a:solidFill>
                  <a:srgbClr val="151617"/>
                </a:solidFill>
                <a:latin typeface="Montserrat Black" pitchFamily="34" charset="0"/>
                <a:ea typeface="Montserrat Black" pitchFamily="34" charset="-122"/>
                <a:cs typeface="Montserrat Black" pitchFamily="34" charset="-120"/>
              </a:rPr>
              <a:t>Production Start</a:t>
            </a:r>
            <a:endParaRPr lang="en-US" dirty="0"/>
          </a:p>
        </p:txBody>
      </p:sp>
      <p:sp>
        <p:nvSpPr>
          <p:cNvPr id="6" name="Text 2"/>
          <p:cNvSpPr/>
          <p:nvPr/>
        </p:nvSpPr>
        <p:spPr>
          <a:xfrm>
            <a:off x="1729740" y="1961555"/>
            <a:ext cx="6808827" cy="276701"/>
          </a:xfrm>
          <a:prstGeom prst="rect">
            <a:avLst/>
          </a:prstGeom>
          <a:noFill/>
          <a:ln/>
        </p:spPr>
        <p:txBody>
          <a:bodyPr wrap="none" lIns="0" tIns="0" rIns="0" bIns="0" rtlCol="0" anchor="t"/>
          <a:lstStyle/>
          <a:p>
            <a:pPr marL="0" indent="0" algn="l">
              <a:lnSpc>
                <a:spcPts val="2150"/>
              </a:lnSpc>
              <a:buNone/>
            </a:pPr>
            <a:r>
              <a:rPr lang="en-US" dirty="0">
                <a:solidFill>
                  <a:srgbClr val="151617"/>
                </a:solidFill>
                <a:latin typeface="Inconsolata" pitchFamily="34" charset="0"/>
                <a:ea typeface="Inconsolata" pitchFamily="34" charset="-122"/>
                <a:cs typeface="Inconsolata" pitchFamily="34" charset="-120"/>
              </a:rPr>
              <a:t>Line operators determine the start time for batch production</a:t>
            </a:r>
            <a:endParaRPr lang="en-US" dirty="0"/>
          </a:p>
        </p:txBody>
      </p:sp>
      <p:pic>
        <p:nvPicPr>
          <p:cNvPr id="7" name="Image 2" descr="preencoded.png"/>
          <p:cNvPicPr>
            <a:picLocks noChangeAspect="1"/>
          </p:cNvPicPr>
          <p:nvPr/>
        </p:nvPicPr>
        <p:blipFill>
          <a:blip r:embed="rId5"/>
          <a:stretch>
            <a:fillRect/>
          </a:stretch>
        </p:blipFill>
        <p:spPr>
          <a:xfrm>
            <a:off x="605433" y="2452568"/>
            <a:ext cx="864870" cy="1037868"/>
          </a:xfrm>
          <a:prstGeom prst="rect">
            <a:avLst/>
          </a:prstGeom>
        </p:spPr>
      </p:pic>
      <p:sp>
        <p:nvSpPr>
          <p:cNvPr id="8" name="Text 3"/>
          <p:cNvSpPr/>
          <p:nvPr/>
        </p:nvSpPr>
        <p:spPr>
          <a:xfrm>
            <a:off x="1729740" y="2625447"/>
            <a:ext cx="2162294" cy="270272"/>
          </a:xfrm>
          <a:prstGeom prst="rect">
            <a:avLst/>
          </a:prstGeom>
          <a:noFill/>
          <a:ln/>
        </p:spPr>
        <p:txBody>
          <a:bodyPr wrap="none" lIns="0" tIns="0" rIns="0" bIns="0" rtlCol="0" anchor="t"/>
          <a:lstStyle/>
          <a:p>
            <a:pPr marL="0" indent="0" algn="l">
              <a:lnSpc>
                <a:spcPts val="2100"/>
              </a:lnSpc>
              <a:buNone/>
            </a:pPr>
            <a:r>
              <a:rPr lang="en-US" b="1" dirty="0">
                <a:solidFill>
                  <a:srgbClr val="151617"/>
                </a:solidFill>
                <a:latin typeface="Montserrat Black" pitchFamily="34" charset="0"/>
                <a:ea typeface="Montserrat Black" pitchFamily="34" charset="-122"/>
                <a:cs typeface="Montserrat Black" pitchFamily="34" charset="-120"/>
              </a:rPr>
              <a:t>Product Details</a:t>
            </a:r>
            <a:endParaRPr lang="en-US" dirty="0"/>
          </a:p>
        </p:txBody>
      </p:sp>
      <p:sp>
        <p:nvSpPr>
          <p:cNvPr id="9" name="Text 4"/>
          <p:cNvSpPr/>
          <p:nvPr/>
        </p:nvSpPr>
        <p:spPr>
          <a:xfrm>
            <a:off x="1729740" y="2999423"/>
            <a:ext cx="6808827" cy="276701"/>
          </a:xfrm>
          <a:prstGeom prst="rect">
            <a:avLst/>
          </a:prstGeom>
          <a:noFill/>
          <a:ln/>
        </p:spPr>
        <p:txBody>
          <a:bodyPr wrap="none" lIns="0" tIns="0" rIns="0" bIns="0" rtlCol="0" anchor="t"/>
          <a:lstStyle/>
          <a:p>
            <a:pPr marL="0" indent="0" algn="l">
              <a:lnSpc>
                <a:spcPts val="2150"/>
              </a:lnSpc>
              <a:buNone/>
            </a:pPr>
            <a:r>
              <a:rPr lang="en-US" dirty="0">
                <a:solidFill>
                  <a:srgbClr val="151617"/>
                </a:solidFill>
                <a:latin typeface="Inconsolata" pitchFamily="34" charset="0"/>
                <a:ea typeface="Inconsolata" pitchFamily="34" charset="-122"/>
                <a:cs typeface="Inconsolata" pitchFamily="34" charset="-120"/>
              </a:rPr>
              <a:t>Recording product details such as flavour and size</a:t>
            </a:r>
            <a:endParaRPr lang="en-US" dirty="0"/>
          </a:p>
        </p:txBody>
      </p:sp>
      <p:pic>
        <p:nvPicPr>
          <p:cNvPr id="10" name="Image 3" descr="preencoded.png"/>
          <p:cNvPicPr>
            <a:picLocks noChangeAspect="1"/>
          </p:cNvPicPr>
          <p:nvPr/>
        </p:nvPicPr>
        <p:blipFill>
          <a:blip r:embed="rId6"/>
          <a:stretch>
            <a:fillRect/>
          </a:stretch>
        </p:blipFill>
        <p:spPr>
          <a:xfrm>
            <a:off x="605433" y="3490436"/>
            <a:ext cx="864870" cy="1273135"/>
          </a:xfrm>
          <a:prstGeom prst="rect">
            <a:avLst/>
          </a:prstGeom>
        </p:spPr>
      </p:pic>
      <p:sp>
        <p:nvSpPr>
          <p:cNvPr id="11" name="Text 5"/>
          <p:cNvSpPr/>
          <p:nvPr/>
        </p:nvSpPr>
        <p:spPr>
          <a:xfrm>
            <a:off x="1729740" y="3663315"/>
            <a:ext cx="2275523" cy="270272"/>
          </a:xfrm>
          <a:prstGeom prst="rect">
            <a:avLst/>
          </a:prstGeom>
          <a:noFill/>
          <a:ln/>
        </p:spPr>
        <p:txBody>
          <a:bodyPr wrap="none" lIns="0" tIns="0" rIns="0" bIns="0" rtlCol="0" anchor="t"/>
          <a:lstStyle/>
          <a:p>
            <a:pPr marL="0" indent="0" algn="l">
              <a:lnSpc>
                <a:spcPts val="2100"/>
              </a:lnSpc>
              <a:buNone/>
            </a:pPr>
            <a:r>
              <a:rPr lang="en-US" b="1" dirty="0">
                <a:solidFill>
                  <a:srgbClr val="151617"/>
                </a:solidFill>
                <a:latin typeface="Montserrat Black" pitchFamily="34" charset="0"/>
                <a:ea typeface="Montserrat Black" pitchFamily="34" charset="-122"/>
                <a:cs typeface="Montserrat Black" pitchFamily="34" charset="-120"/>
              </a:rPr>
              <a:t>Efficiency Tracking</a:t>
            </a:r>
            <a:endParaRPr lang="en-US" dirty="0"/>
          </a:p>
        </p:txBody>
      </p:sp>
      <p:sp>
        <p:nvSpPr>
          <p:cNvPr id="12" name="Text 6"/>
          <p:cNvSpPr/>
          <p:nvPr/>
        </p:nvSpPr>
        <p:spPr>
          <a:xfrm>
            <a:off x="1729740" y="4037290"/>
            <a:ext cx="6808827" cy="553403"/>
          </a:xfrm>
          <a:prstGeom prst="rect">
            <a:avLst/>
          </a:prstGeom>
          <a:noFill/>
          <a:ln/>
        </p:spPr>
        <p:txBody>
          <a:bodyPr wrap="square" lIns="0" tIns="0" rIns="0" bIns="0" rtlCol="0" anchor="t"/>
          <a:lstStyle/>
          <a:p>
            <a:pPr marL="0" indent="0" algn="l">
              <a:lnSpc>
                <a:spcPts val="2150"/>
              </a:lnSpc>
              <a:buNone/>
            </a:pPr>
            <a:r>
              <a:rPr lang="en-US" dirty="0">
                <a:solidFill>
                  <a:srgbClr val="151617"/>
                </a:solidFill>
                <a:latin typeface="Inconsolata" pitchFamily="34" charset="0"/>
                <a:ea typeface="Inconsolata" pitchFamily="34" charset="-122"/>
                <a:cs typeface="Inconsolata" pitchFamily="34" charset="-120"/>
              </a:rPr>
              <a:t>Production efficiency is tracked by analysing the downtimes associated with each batch</a:t>
            </a:r>
            <a:endParaRPr lang="en-US" dirty="0"/>
          </a:p>
        </p:txBody>
      </p:sp>
      <p:pic>
        <p:nvPicPr>
          <p:cNvPr id="13" name="Image 4" descr="preencoded.png"/>
          <p:cNvPicPr>
            <a:picLocks noChangeAspect="1"/>
          </p:cNvPicPr>
          <p:nvPr/>
        </p:nvPicPr>
        <p:blipFill>
          <a:blip r:embed="rId7"/>
          <a:stretch>
            <a:fillRect/>
          </a:stretch>
        </p:blipFill>
        <p:spPr>
          <a:xfrm>
            <a:off x="605433" y="4763572"/>
            <a:ext cx="864870" cy="1273135"/>
          </a:xfrm>
          <a:prstGeom prst="rect">
            <a:avLst/>
          </a:prstGeom>
        </p:spPr>
      </p:pic>
      <p:sp>
        <p:nvSpPr>
          <p:cNvPr id="14" name="Text 7"/>
          <p:cNvSpPr/>
          <p:nvPr/>
        </p:nvSpPr>
        <p:spPr>
          <a:xfrm>
            <a:off x="1729740" y="4936450"/>
            <a:ext cx="2163008" cy="270272"/>
          </a:xfrm>
          <a:prstGeom prst="rect">
            <a:avLst/>
          </a:prstGeom>
          <a:noFill/>
          <a:ln/>
        </p:spPr>
        <p:txBody>
          <a:bodyPr wrap="none" lIns="0" tIns="0" rIns="0" bIns="0" rtlCol="0" anchor="t"/>
          <a:lstStyle/>
          <a:p>
            <a:pPr marL="0" indent="0" algn="l">
              <a:lnSpc>
                <a:spcPts val="2100"/>
              </a:lnSpc>
              <a:buNone/>
            </a:pPr>
            <a:r>
              <a:rPr lang="en-US" b="1" dirty="0">
                <a:solidFill>
                  <a:srgbClr val="151617"/>
                </a:solidFill>
                <a:latin typeface="Montserrat Black" pitchFamily="34" charset="0"/>
                <a:ea typeface="Montserrat Black" pitchFamily="34" charset="-122"/>
                <a:cs typeface="Montserrat Black" pitchFamily="34" charset="-120"/>
              </a:rPr>
              <a:t>Downtime Factors</a:t>
            </a:r>
            <a:endParaRPr lang="en-US" dirty="0"/>
          </a:p>
        </p:txBody>
      </p:sp>
      <p:sp>
        <p:nvSpPr>
          <p:cNvPr id="15" name="Text 8"/>
          <p:cNvSpPr/>
          <p:nvPr/>
        </p:nvSpPr>
        <p:spPr>
          <a:xfrm>
            <a:off x="1729740" y="5310426"/>
            <a:ext cx="6808827" cy="553403"/>
          </a:xfrm>
          <a:prstGeom prst="rect">
            <a:avLst/>
          </a:prstGeom>
          <a:noFill/>
          <a:ln/>
        </p:spPr>
        <p:txBody>
          <a:bodyPr wrap="square" lIns="0" tIns="0" rIns="0" bIns="0" rtlCol="0" anchor="t"/>
          <a:lstStyle/>
          <a:p>
            <a:pPr marL="0" indent="0" algn="l">
              <a:lnSpc>
                <a:spcPts val="2150"/>
              </a:lnSpc>
              <a:buNone/>
            </a:pPr>
            <a:r>
              <a:rPr lang="en-US" dirty="0">
                <a:solidFill>
                  <a:srgbClr val="151617"/>
                </a:solidFill>
                <a:latin typeface="Inconsolata" pitchFamily="34" charset="0"/>
                <a:ea typeface="Inconsolata" pitchFamily="34" charset="-122"/>
                <a:cs typeface="Inconsolata" pitchFamily="34" charset="-120"/>
              </a:rPr>
              <a:t>Downtime can occur due to various factors, such as operator errors or equipment malfunctions</a:t>
            </a:r>
            <a:endParaRPr lang="en-US" dirty="0"/>
          </a:p>
        </p:txBody>
      </p:sp>
      <p:sp>
        <p:nvSpPr>
          <p:cNvPr id="16" name="Text 9"/>
          <p:cNvSpPr/>
          <p:nvPr/>
        </p:nvSpPr>
        <p:spPr>
          <a:xfrm>
            <a:off x="605433" y="6231255"/>
            <a:ext cx="7933134" cy="1383506"/>
          </a:xfrm>
          <a:prstGeom prst="rect">
            <a:avLst/>
          </a:prstGeom>
          <a:noFill/>
          <a:ln/>
        </p:spPr>
        <p:txBody>
          <a:bodyPr wrap="square" lIns="0" tIns="0" rIns="0" bIns="0" rtlCol="0" anchor="t"/>
          <a:lstStyle/>
          <a:p>
            <a:pPr marL="0" indent="0" algn="l">
              <a:lnSpc>
                <a:spcPts val="2150"/>
              </a:lnSpc>
              <a:buNone/>
            </a:pPr>
            <a:r>
              <a:rPr lang="en-US" dirty="0">
                <a:solidFill>
                  <a:srgbClr val="151617"/>
                </a:solidFill>
                <a:latin typeface="Inconsolata" pitchFamily="34" charset="0"/>
                <a:ea typeface="Inconsolata" pitchFamily="34" charset="-122"/>
                <a:cs typeface="Inconsolata" pitchFamily="34" charset="-120"/>
              </a:rPr>
              <a:t>The production process in the factory involves several stages, starting from the beginning of batch production to its completion. Initially, the line operators determine the start time for batch production, recording product details such as flavour and size. Production efficiency is tracked by analysing the downtimes associated with each batch. Downtime can occur due to various factors, such as operator errors or equipment malfunctions.</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1616" y="783193"/>
            <a:ext cx="5824299" cy="692110"/>
          </a:xfrm>
          <a:prstGeom prst="rect">
            <a:avLst/>
          </a:prstGeom>
          <a:noFill/>
          <a:ln/>
        </p:spPr>
        <p:txBody>
          <a:bodyPr wrap="none" lIns="0" tIns="0" rIns="0" bIns="0" rtlCol="0" anchor="t"/>
          <a:lstStyle/>
          <a:p>
            <a:pPr marL="0" indent="0" algn="l">
              <a:lnSpc>
                <a:spcPts val="5450"/>
              </a:lnSpc>
              <a:buNone/>
            </a:pPr>
            <a:r>
              <a:rPr lang="en-US" b="1" dirty="0">
                <a:solidFill>
                  <a:srgbClr val="151617"/>
                </a:solidFill>
                <a:latin typeface="Montserrat Black" pitchFamily="34" charset="0"/>
                <a:ea typeface="Montserrat Black" pitchFamily="34" charset="-122"/>
                <a:cs typeface="Montserrat Black" pitchFamily="34" charset="-120"/>
              </a:rPr>
              <a:t>Downtime Analysis</a:t>
            </a:r>
            <a:endParaRPr lang="en-US" dirty="0"/>
          </a:p>
        </p:txBody>
      </p:sp>
      <p:sp>
        <p:nvSpPr>
          <p:cNvPr id="4" name="Shape 1"/>
          <p:cNvSpPr/>
          <p:nvPr/>
        </p:nvSpPr>
        <p:spPr>
          <a:xfrm>
            <a:off x="6261616" y="1807488"/>
            <a:ext cx="3686056" cy="3771662"/>
          </a:xfrm>
          <a:prstGeom prst="roundRect">
            <a:avLst>
              <a:gd name="adj" fmla="val 248"/>
            </a:avLst>
          </a:prstGeom>
          <a:solidFill>
            <a:srgbClr val="F8ECE4"/>
          </a:solidFill>
          <a:ln w="7620">
            <a:solidFill>
              <a:srgbClr val="151617"/>
            </a:solidFill>
            <a:prstDash val="solid"/>
          </a:ln>
          <a:effectLst>
            <a:outerShdw dist="20320" dir="2700000" algn="bl" rotWithShape="0">
              <a:srgbClr val="151617">
                <a:alpha val="100000"/>
              </a:srgbClr>
            </a:outerShdw>
          </a:effectLst>
        </p:spPr>
      </p:sp>
      <p:sp>
        <p:nvSpPr>
          <p:cNvPr id="5" name="Text 2"/>
          <p:cNvSpPr/>
          <p:nvPr/>
        </p:nvSpPr>
        <p:spPr>
          <a:xfrm>
            <a:off x="6490692" y="2036564"/>
            <a:ext cx="3196828" cy="345996"/>
          </a:xfrm>
          <a:prstGeom prst="rect">
            <a:avLst/>
          </a:prstGeom>
          <a:noFill/>
          <a:ln/>
        </p:spPr>
        <p:txBody>
          <a:bodyPr wrap="none" lIns="0" tIns="0" rIns="0" bIns="0" rtlCol="0" anchor="t"/>
          <a:lstStyle/>
          <a:p>
            <a:pPr marL="0" indent="0" algn="l">
              <a:lnSpc>
                <a:spcPts val="2700"/>
              </a:lnSpc>
              <a:buNone/>
            </a:pPr>
            <a:r>
              <a:rPr lang="en-US" b="1" dirty="0">
                <a:solidFill>
                  <a:srgbClr val="151617"/>
                </a:solidFill>
                <a:latin typeface="Montserrat Black" pitchFamily="34" charset="0"/>
                <a:ea typeface="Montserrat Black" pitchFamily="34" charset="-122"/>
                <a:cs typeface="Montserrat Black" pitchFamily="34" charset="-120"/>
              </a:rPr>
              <a:t>Downtime Recording</a:t>
            </a:r>
            <a:endParaRPr lang="en-US" dirty="0"/>
          </a:p>
        </p:txBody>
      </p:sp>
      <p:sp>
        <p:nvSpPr>
          <p:cNvPr id="6" name="Text 3"/>
          <p:cNvSpPr/>
          <p:nvPr/>
        </p:nvSpPr>
        <p:spPr>
          <a:xfrm>
            <a:off x="6490692" y="2515433"/>
            <a:ext cx="3227903" cy="2834640"/>
          </a:xfrm>
          <a:prstGeom prst="rect">
            <a:avLst/>
          </a:prstGeom>
          <a:noFill/>
          <a:ln/>
        </p:spPr>
        <p:txBody>
          <a:bodyPr wrap="square" lIns="0" tIns="0" rIns="0" bIns="0" rtlCol="0" anchor="t"/>
          <a:lstStyle/>
          <a:p>
            <a:pPr marL="0" indent="0" algn="l">
              <a:lnSpc>
                <a:spcPts val="2750"/>
              </a:lnSpc>
              <a:buNone/>
            </a:pPr>
            <a:r>
              <a:rPr lang="en-US" dirty="0">
                <a:solidFill>
                  <a:srgbClr val="151617"/>
                </a:solidFill>
                <a:latin typeface="Inconsolata" pitchFamily="34" charset="0"/>
                <a:ea typeface="Inconsolata" pitchFamily="34" charset="-122"/>
                <a:cs typeface="Inconsolata" pitchFamily="34" charset="-120"/>
              </a:rPr>
              <a:t>These downtimes are recorded in a separate table containing a unique ID for each downtime factor, along with a description of the factor and whether it was caused by operator error (Yes/No).</a:t>
            </a:r>
            <a:endParaRPr lang="en-US" dirty="0"/>
          </a:p>
        </p:txBody>
      </p:sp>
      <p:sp>
        <p:nvSpPr>
          <p:cNvPr id="7" name="Shape 4"/>
          <p:cNvSpPr/>
          <p:nvPr/>
        </p:nvSpPr>
        <p:spPr>
          <a:xfrm>
            <a:off x="10169128" y="1807488"/>
            <a:ext cx="3686056" cy="3771662"/>
          </a:xfrm>
          <a:prstGeom prst="roundRect">
            <a:avLst>
              <a:gd name="adj" fmla="val 248"/>
            </a:avLst>
          </a:prstGeom>
          <a:solidFill>
            <a:srgbClr val="F8ECE4"/>
          </a:solidFill>
          <a:ln w="7620">
            <a:solidFill>
              <a:srgbClr val="151617"/>
            </a:solidFill>
            <a:prstDash val="solid"/>
          </a:ln>
          <a:effectLst>
            <a:outerShdw dist="20320" dir="2700000" algn="bl" rotWithShape="0">
              <a:srgbClr val="151617">
                <a:alpha val="100000"/>
              </a:srgbClr>
            </a:outerShdw>
          </a:effectLst>
        </p:spPr>
      </p:sp>
      <p:sp>
        <p:nvSpPr>
          <p:cNvPr id="8" name="Text 5"/>
          <p:cNvSpPr/>
          <p:nvPr/>
        </p:nvSpPr>
        <p:spPr>
          <a:xfrm>
            <a:off x="10398204" y="2036564"/>
            <a:ext cx="3227903" cy="691991"/>
          </a:xfrm>
          <a:prstGeom prst="rect">
            <a:avLst/>
          </a:prstGeom>
          <a:noFill/>
          <a:ln/>
        </p:spPr>
        <p:txBody>
          <a:bodyPr wrap="square" lIns="0" tIns="0" rIns="0" bIns="0" rtlCol="0" anchor="t"/>
          <a:lstStyle/>
          <a:p>
            <a:pPr marL="0" indent="0" algn="l">
              <a:lnSpc>
                <a:spcPts val="2700"/>
              </a:lnSpc>
              <a:buNone/>
            </a:pPr>
            <a:r>
              <a:rPr lang="en-US" b="1" dirty="0">
                <a:solidFill>
                  <a:srgbClr val="151617"/>
                </a:solidFill>
                <a:latin typeface="Montserrat Black" pitchFamily="34" charset="0"/>
                <a:ea typeface="Montserrat Black" pitchFamily="34" charset="-122"/>
                <a:cs typeface="Montserrat Black" pitchFamily="34" charset="-120"/>
              </a:rPr>
              <a:t>Impact on Productivity</a:t>
            </a:r>
            <a:endParaRPr lang="en-US" dirty="0"/>
          </a:p>
        </p:txBody>
      </p:sp>
      <p:sp>
        <p:nvSpPr>
          <p:cNvPr id="9" name="Text 6"/>
          <p:cNvSpPr/>
          <p:nvPr/>
        </p:nvSpPr>
        <p:spPr>
          <a:xfrm>
            <a:off x="10398204" y="2861429"/>
            <a:ext cx="3227903" cy="2480310"/>
          </a:xfrm>
          <a:prstGeom prst="rect">
            <a:avLst/>
          </a:prstGeom>
          <a:noFill/>
          <a:ln/>
        </p:spPr>
        <p:txBody>
          <a:bodyPr wrap="square" lIns="0" tIns="0" rIns="0" bIns="0" rtlCol="0" anchor="t"/>
          <a:lstStyle/>
          <a:p>
            <a:pPr marL="0" indent="0" algn="l">
              <a:lnSpc>
                <a:spcPts val="2750"/>
              </a:lnSpc>
              <a:buNone/>
            </a:pPr>
            <a:r>
              <a:rPr lang="en-US" dirty="0">
                <a:solidFill>
                  <a:srgbClr val="151617"/>
                </a:solidFill>
                <a:latin typeface="Inconsolata" pitchFamily="34" charset="0"/>
                <a:ea typeface="Inconsolata" pitchFamily="34" charset="-122"/>
                <a:cs typeface="Inconsolata" pitchFamily="34" charset="-120"/>
              </a:rPr>
              <a:t>Downtime significantly affects the overall productivity of the line. When downtime is caused by operator errors, it leads to greater delays and reduced production.</a:t>
            </a:r>
            <a:endParaRPr lang="en-US" dirty="0"/>
          </a:p>
        </p:txBody>
      </p:sp>
      <p:sp>
        <p:nvSpPr>
          <p:cNvPr id="10" name="Shape 7"/>
          <p:cNvSpPr/>
          <p:nvPr/>
        </p:nvSpPr>
        <p:spPr>
          <a:xfrm>
            <a:off x="6261616" y="5800606"/>
            <a:ext cx="7593568" cy="1645682"/>
          </a:xfrm>
          <a:prstGeom prst="roundRect">
            <a:avLst>
              <a:gd name="adj" fmla="val 556"/>
            </a:avLst>
          </a:prstGeom>
          <a:solidFill>
            <a:srgbClr val="F8ECE4"/>
          </a:solidFill>
          <a:ln w="7620">
            <a:solidFill>
              <a:srgbClr val="151617"/>
            </a:solidFill>
            <a:prstDash val="solid"/>
          </a:ln>
          <a:effectLst>
            <a:outerShdw dist="20320" dir="2700000" algn="bl" rotWithShape="0">
              <a:srgbClr val="151617">
                <a:alpha val="100000"/>
              </a:srgbClr>
            </a:outerShdw>
          </a:effectLst>
        </p:spPr>
      </p:sp>
      <p:sp>
        <p:nvSpPr>
          <p:cNvPr id="11" name="Text 8"/>
          <p:cNvSpPr/>
          <p:nvPr/>
        </p:nvSpPr>
        <p:spPr>
          <a:xfrm>
            <a:off x="6490692" y="6029682"/>
            <a:ext cx="2768679" cy="345996"/>
          </a:xfrm>
          <a:prstGeom prst="rect">
            <a:avLst/>
          </a:prstGeom>
          <a:noFill/>
          <a:ln/>
        </p:spPr>
        <p:txBody>
          <a:bodyPr wrap="none" lIns="0" tIns="0" rIns="0" bIns="0" rtlCol="0" anchor="t"/>
          <a:lstStyle/>
          <a:p>
            <a:pPr marL="0" indent="0" algn="l">
              <a:lnSpc>
                <a:spcPts val="2700"/>
              </a:lnSpc>
              <a:buNone/>
            </a:pPr>
            <a:r>
              <a:rPr lang="en-US" b="1" dirty="0">
                <a:solidFill>
                  <a:srgbClr val="151617"/>
                </a:solidFill>
                <a:latin typeface="Montserrat Black" pitchFamily="34" charset="0"/>
                <a:ea typeface="Montserrat Black" pitchFamily="34" charset="-122"/>
                <a:cs typeface="Montserrat Black" pitchFamily="34" charset="-120"/>
              </a:rPr>
              <a:t>Power BI Solution</a:t>
            </a:r>
            <a:endParaRPr lang="en-US" dirty="0"/>
          </a:p>
        </p:txBody>
      </p:sp>
      <p:sp>
        <p:nvSpPr>
          <p:cNvPr id="12" name="Text 9"/>
          <p:cNvSpPr/>
          <p:nvPr/>
        </p:nvSpPr>
        <p:spPr>
          <a:xfrm>
            <a:off x="6490692" y="6508552"/>
            <a:ext cx="7135416" cy="708660"/>
          </a:xfrm>
          <a:prstGeom prst="rect">
            <a:avLst/>
          </a:prstGeom>
          <a:noFill/>
          <a:ln/>
        </p:spPr>
        <p:txBody>
          <a:bodyPr wrap="square" lIns="0" tIns="0" rIns="0" bIns="0" rtlCol="0" anchor="t"/>
          <a:lstStyle/>
          <a:p>
            <a:pPr marL="0" indent="0" algn="l">
              <a:lnSpc>
                <a:spcPts val="2750"/>
              </a:lnSpc>
              <a:buNone/>
            </a:pPr>
            <a:r>
              <a:rPr lang="en-US" dirty="0">
                <a:solidFill>
                  <a:srgbClr val="151617"/>
                </a:solidFill>
                <a:latin typeface="Inconsolata" pitchFamily="34" charset="0"/>
                <a:ea typeface="Inconsolata" pitchFamily="34" charset="-122"/>
                <a:cs typeface="Inconsolata" pitchFamily="34" charset="-120"/>
              </a:rPr>
              <a:t>We will work on analysing and improving this process using Power BI to track and visualize the data more effectively.</a:t>
            </a:r>
            <a:endParaRPr lang="en-US" dirty="0"/>
          </a:p>
        </p:txBody>
      </p:sp>
      <p:pic>
        <p:nvPicPr>
          <p:cNvPr id="14" name="Picture 13">
            <a:extLst>
              <a:ext uri="{FF2B5EF4-FFF2-40B4-BE49-F238E27FC236}">
                <a16:creationId xmlns:a16="http://schemas.microsoft.com/office/drawing/2014/main" id="{1C7E09AD-CC0E-A044-103E-FB782D19B8F1}"/>
              </a:ext>
            </a:extLst>
          </p:cNvPr>
          <p:cNvPicPr>
            <a:picLocks noChangeAspect="1"/>
          </p:cNvPicPr>
          <p:nvPr/>
        </p:nvPicPr>
        <p:blipFill>
          <a:blip r:embed="rId4"/>
          <a:stretch>
            <a:fillRect/>
          </a:stretch>
        </p:blipFill>
        <p:spPr>
          <a:xfrm>
            <a:off x="12299077" y="7566501"/>
            <a:ext cx="2331323" cy="57295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18899" y="667822"/>
            <a:ext cx="7795498" cy="641985"/>
          </a:xfrm>
          <a:prstGeom prst="rect">
            <a:avLst/>
          </a:prstGeom>
          <a:noFill/>
          <a:ln/>
        </p:spPr>
        <p:txBody>
          <a:bodyPr wrap="none" lIns="0" tIns="0" rIns="0" bIns="0" rtlCol="0" anchor="t"/>
          <a:lstStyle/>
          <a:p>
            <a:pPr marL="0" indent="0" algn="l">
              <a:lnSpc>
                <a:spcPts val="5050"/>
              </a:lnSpc>
              <a:buNone/>
            </a:pPr>
            <a:r>
              <a:rPr lang="en-US" b="1" dirty="0">
                <a:solidFill>
                  <a:srgbClr val="151617"/>
                </a:solidFill>
                <a:latin typeface="Montserrat Black" pitchFamily="34" charset="0"/>
                <a:ea typeface="Montserrat Black" pitchFamily="34" charset="-122"/>
                <a:cs typeface="Montserrat Black" pitchFamily="34" charset="-120"/>
              </a:rPr>
              <a:t>Key Performance Indicators</a:t>
            </a:r>
            <a:endParaRPr lang="en-US" dirty="0"/>
          </a:p>
        </p:txBody>
      </p:sp>
      <p:sp>
        <p:nvSpPr>
          <p:cNvPr id="3" name="Shape 1"/>
          <p:cNvSpPr/>
          <p:nvPr/>
        </p:nvSpPr>
        <p:spPr>
          <a:xfrm>
            <a:off x="718899" y="1951673"/>
            <a:ext cx="462201" cy="462201"/>
          </a:xfrm>
          <a:prstGeom prst="roundRect">
            <a:avLst>
              <a:gd name="adj" fmla="val 1978"/>
            </a:avLst>
          </a:prstGeom>
          <a:solidFill>
            <a:srgbClr val="F8ECE4"/>
          </a:solidFill>
          <a:ln w="7620">
            <a:solidFill>
              <a:srgbClr val="151617"/>
            </a:solidFill>
            <a:prstDash val="solid"/>
          </a:ln>
          <a:effectLst>
            <a:outerShdw dist="19050" dir="2700000" algn="bl" rotWithShape="0">
              <a:srgbClr val="151617">
                <a:alpha val="100000"/>
              </a:srgbClr>
            </a:outerShdw>
          </a:effectLst>
        </p:spPr>
      </p:sp>
      <p:pic>
        <p:nvPicPr>
          <p:cNvPr id="4" name="Image 0" descr="preencoded.png"/>
          <p:cNvPicPr>
            <a:picLocks noChangeAspect="1"/>
          </p:cNvPicPr>
          <p:nvPr/>
        </p:nvPicPr>
        <p:blipFill>
          <a:blip r:embed="rId3"/>
          <a:stretch>
            <a:fillRect/>
          </a:stretch>
        </p:blipFill>
        <p:spPr>
          <a:xfrm>
            <a:off x="795933" y="1990189"/>
            <a:ext cx="308134" cy="385167"/>
          </a:xfrm>
          <a:prstGeom prst="rect">
            <a:avLst/>
          </a:prstGeom>
        </p:spPr>
      </p:pic>
      <p:sp>
        <p:nvSpPr>
          <p:cNvPr id="5" name="Text 2"/>
          <p:cNvSpPr/>
          <p:nvPr/>
        </p:nvSpPr>
        <p:spPr>
          <a:xfrm>
            <a:off x="1386483" y="1951673"/>
            <a:ext cx="3002637" cy="320992"/>
          </a:xfrm>
          <a:prstGeom prst="rect">
            <a:avLst/>
          </a:prstGeom>
          <a:noFill/>
          <a:ln/>
        </p:spPr>
        <p:txBody>
          <a:bodyPr wrap="none" lIns="0" tIns="0" rIns="0" bIns="0" rtlCol="0" anchor="t"/>
          <a:lstStyle/>
          <a:p>
            <a:pPr marL="0" indent="0" algn="l">
              <a:lnSpc>
                <a:spcPts val="2500"/>
              </a:lnSpc>
              <a:buNone/>
            </a:pPr>
            <a:r>
              <a:rPr lang="en-US" b="1" dirty="0">
                <a:solidFill>
                  <a:srgbClr val="151617"/>
                </a:solidFill>
                <a:latin typeface="Montserrat Black" pitchFamily="34" charset="0"/>
                <a:ea typeface="Montserrat Black" pitchFamily="34" charset="-122"/>
                <a:cs typeface="Montserrat Black" pitchFamily="34" charset="-120"/>
              </a:rPr>
              <a:t>Real Production Time</a:t>
            </a:r>
            <a:endParaRPr lang="en-US" dirty="0"/>
          </a:p>
        </p:txBody>
      </p:sp>
      <p:sp>
        <p:nvSpPr>
          <p:cNvPr id="6" name="Text 3"/>
          <p:cNvSpPr/>
          <p:nvPr/>
        </p:nvSpPr>
        <p:spPr>
          <a:xfrm>
            <a:off x="1386483" y="2395895"/>
            <a:ext cx="5826085" cy="328613"/>
          </a:xfrm>
          <a:prstGeom prst="rect">
            <a:avLst/>
          </a:prstGeom>
          <a:noFill/>
          <a:ln/>
        </p:spPr>
        <p:txBody>
          <a:bodyPr wrap="none" lIns="0" tIns="0" rIns="0" bIns="0" rtlCol="0" anchor="t"/>
          <a:lstStyle/>
          <a:p>
            <a:pPr marL="0" indent="0" algn="l">
              <a:lnSpc>
                <a:spcPts val="2550"/>
              </a:lnSpc>
              <a:buNone/>
            </a:pPr>
            <a:r>
              <a:rPr lang="en-US" dirty="0">
                <a:solidFill>
                  <a:srgbClr val="151617"/>
                </a:solidFill>
                <a:latin typeface="Inconsolata" pitchFamily="34" charset="0"/>
                <a:ea typeface="Inconsolata" pitchFamily="34" charset="-122"/>
                <a:cs typeface="Inconsolata" pitchFamily="34" charset="-120"/>
              </a:rPr>
              <a:t>Actual time spent in active production</a:t>
            </a:r>
            <a:endParaRPr lang="en-US" dirty="0"/>
          </a:p>
        </p:txBody>
      </p:sp>
      <p:sp>
        <p:nvSpPr>
          <p:cNvPr id="7" name="Shape 4"/>
          <p:cNvSpPr/>
          <p:nvPr/>
        </p:nvSpPr>
        <p:spPr>
          <a:xfrm>
            <a:off x="7417834" y="717283"/>
            <a:ext cx="462201" cy="462201"/>
          </a:xfrm>
          <a:prstGeom prst="roundRect">
            <a:avLst>
              <a:gd name="adj" fmla="val 1978"/>
            </a:avLst>
          </a:prstGeom>
          <a:solidFill>
            <a:srgbClr val="F8ECE4"/>
          </a:solidFill>
          <a:ln w="7620">
            <a:solidFill>
              <a:srgbClr val="151617"/>
            </a:solidFill>
            <a:prstDash val="solid"/>
          </a:ln>
          <a:effectLst>
            <a:outerShdw dist="19050" dir="2700000" algn="bl" rotWithShape="0">
              <a:srgbClr val="151617">
                <a:alpha val="100000"/>
              </a:srgbClr>
            </a:outerShdw>
          </a:effectLst>
        </p:spPr>
      </p:sp>
      <p:pic>
        <p:nvPicPr>
          <p:cNvPr id="8" name="Image 1" descr="preencoded.png"/>
          <p:cNvPicPr>
            <a:picLocks noChangeAspect="1"/>
          </p:cNvPicPr>
          <p:nvPr/>
        </p:nvPicPr>
        <p:blipFill>
          <a:blip r:embed="rId4"/>
          <a:stretch>
            <a:fillRect/>
          </a:stretch>
        </p:blipFill>
        <p:spPr>
          <a:xfrm>
            <a:off x="7494867" y="755799"/>
            <a:ext cx="308134" cy="385167"/>
          </a:xfrm>
          <a:prstGeom prst="rect">
            <a:avLst/>
          </a:prstGeom>
        </p:spPr>
      </p:pic>
      <p:sp>
        <p:nvSpPr>
          <p:cNvPr id="9" name="Text 5"/>
          <p:cNvSpPr/>
          <p:nvPr/>
        </p:nvSpPr>
        <p:spPr>
          <a:xfrm>
            <a:off x="8085417" y="717283"/>
            <a:ext cx="2567821" cy="320992"/>
          </a:xfrm>
          <a:prstGeom prst="rect">
            <a:avLst/>
          </a:prstGeom>
          <a:noFill/>
          <a:ln/>
        </p:spPr>
        <p:txBody>
          <a:bodyPr wrap="none" lIns="0" tIns="0" rIns="0" bIns="0" rtlCol="0" anchor="t"/>
          <a:lstStyle/>
          <a:p>
            <a:pPr marL="0" indent="0" algn="l">
              <a:lnSpc>
                <a:spcPts val="2500"/>
              </a:lnSpc>
              <a:buNone/>
            </a:pPr>
            <a:r>
              <a:rPr lang="en-US" b="1" dirty="0">
                <a:solidFill>
                  <a:srgbClr val="151617"/>
                </a:solidFill>
                <a:latin typeface="Montserrat Black" pitchFamily="34" charset="0"/>
                <a:ea typeface="Montserrat Black" pitchFamily="34" charset="-122"/>
                <a:cs typeface="Montserrat Black" pitchFamily="34" charset="-120"/>
              </a:rPr>
              <a:t>Min Batch Time</a:t>
            </a:r>
            <a:endParaRPr lang="en-US" dirty="0"/>
          </a:p>
        </p:txBody>
      </p:sp>
      <p:sp>
        <p:nvSpPr>
          <p:cNvPr id="10" name="Text 6"/>
          <p:cNvSpPr/>
          <p:nvPr/>
        </p:nvSpPr>
        <p:spPr>
          <a:xfrm>
            <a:off x="8085417" y="1161505"/>
            <a:ext cx="5826085" cy="328613"/>
          </a:xfrm>
          <a:prstGeom prst="rect">
            <a:avLst/>
          </a:prstGeom>
          <a:noFill/>
          <a:ln/>
        </p:spPr>
        <p:txBody>
          <a:bodyPr wrap="none" lIns="0" tIns="0" rIns="0" bIns="0" rtlCol="0" anchor="t"/>
          <a:lstStyle/>
          <a:p>
            <a:pPr marL="0" indent="0" algn="l">
              <a:lnSpc>
                <a:spcPts val="2550"/>
              </a:lnSpc>
              <a:buNone/>
            </a:pPr>
            <a:r>
              <a:rPr lang="en-US" dirty="0">
                <a:solidFill>
                  <a:srgbClr val="151617"/>
                </a:solidFill>
                <a:latin typeface="Inconsolata" pitchFamily="34" charset="0"/>
                <a:ea typeface="Inconsolata" pitchFamily="34" charset="-122"/>
                <a:cs typeface="Inconsolata" pitchFamily="34" charset="-120"/>
              </a:rPr>
              <a:t>Minimum time required to complete a production batch</a:t>
            </a:r>
            <a:endParaRPr lang="en-US" dirty="0"/>
          </a:p>
        </p:txBody>
      </p:sp>
      <p:sp>
        <p:nvSpPr>
          <p:cNvPr id="11" name="Shape 7"/>
          <p:cNvSpPr/>
          <p:nvPr/>
        </p:nvSpPr>
        <p:spPr>
          <a:xfrm>
            <a:off x="718899" y="3160990"/>
            <a:ext cx="462201" cy="462201"/>
          </a:xfrm>
          <a:prstGeom prst="roundRect">
            <a:avLst>
              <a:gd name="adj" fmla="val 1978"/>
            </a:avLst>
          </a:prstGeom>
          <a:solidFill>
            <a:srgbClr val="F8ECE4"/>
          </a:solidFill>
          <a:ln w="7620">
            <a:solidFill>
              <a:srgbClr val="151617"/>
            </a:solidFill>
            <a:prstDash val="solid"/>
          </a:ln>
          <a:effectLst>
            <a:outerShdw dist="19050" dir="2700000" algn="bl" rotWithShape="0">
              <a:srgbClr val="151617">
                <a:alpha val="100000"/>
              </a:srgbClr>
            </a:outerShdw>
          </a:effectLst>
        </p:spPr>
      </p:sp>
      <p:pic>
        <p:nvPicPr>
          <p:cNvPr id="12" name="Image 2" descr="preencoded.png"/>
          <p:cNvPicPr>
            <a:picLocks noChangeAspect="1"/>
          </p:cNvPicPr>
          <p:nvPr/>
        </p:nvPicPr>
        <p:blipFill>
          <a:blip r:embed="rId5"/>
          <a:stretch>
            <a:fillRect/>
          </a:stretch>
        </p:blipFill>
        <p:spPr>
          <a:xfrm>
            <a:off x="795933" y="3199507"/>
            <a:ext cx="308134" cy="385167"/>
          </a:xfrm>
          <a:prstGeom prst="rect">
            <a:avLst/>
          </a:prstGeom>
        </p:spPr>
      </p:pic>
      <p:sp>
        <p:nvSpPr>
          <p:cNvPr id="13" name="Text 8"/>
          <p:cNvSpPr/>
          <p:nvPr/>
        </p:nvSpPr>
        <p:spPr>
          <a:xfrm>
            <a:off x="1386483" y="3160990"/>
            <a:ext cx="2567821" cy="320992"/>
          </a:xfrm>
          <a:prstGeom prst="rect">
            <a:avLst/>
          </a:prstGeom>
          <a:noFill/>
          <a:ln/>
        </p:spPr>
        <p:txBody>
          <a:bodyPr wrap="none" lIns="0" tIns="0" rIns="0" bIns="0" rtlCol="0" anchor="t"/>
          <a:lstStyle/>
          <a:p>
            <a:pPr marL="0" indent="0" algn="l">
              <a:lnSpc>
                <a:spcPts val="2500"/>
              </a:lnSpc>
              <a:buNone/>
            </a:pPr>
            <a:r>
              <a:rPr lang="en-US" b="1" dirty="0">
                <a:solidFill>
                  <a:srgbClr val="151617"/>
                </a:solidFill>
                <a:latin typeface="Montserrat Black" pitchFamily="34" charset="0"/>
                <a:ea typeface="Montserrat Black" pitchFamily="34" charset="-122"/>
                <a:cs typeface="Montserrat Black" pitchFamily="34" charset="-120"/>
              </a:rPr>
              <a:t>Downtime %</a:t>
            </a:r>
            <a:endParaRPr lang="en-US" dirty="0"/>
          </a:p>
        </p:txBody>
      </p:sp>
      <p:sp>
        <p:nvSpPr>
          <p:cNvPr id="14" name="Text 9"/>
          <p:cNvSpPr/>
          <p:nvPr/>
        </p:nvSpPr>
        <p:spPr>
          <a:xfrm>
            <a:off x="1386483" y="3605213"/>
            <a:ext cx="5826085" cy="328613"/>
          </a:xfrm>
          <a:prstGeom prst="rect">
            <a:avLst/>
          </a:prstGeom>
          <a:noFill/>
          <a:ln/>
        </p:spPr>
        <p:txBody>
          <a:bodyPr wrap="none" lIns="0" tIns="0" rIns="0" bIns="0" rtlCol="0" anchor="t"/>
          <a:lstStyle/>
          <a:p>
            <a:pPr marL="0" indent="0" algn="l">
              <a:lnSpc>
                <a:spcPts val="2550"/>
              </a:lnSpc>
              <a:buNone/>
            </a:pPr>
            <a:r>
              <a:rPr lang="en-US" dirty="0">
                <a:solidFill>
                  <a:srgbClr val="151617"/>
                </a:solidFill>
                <a:latin typeface="Inconsolata" pitchFamily="34" charset="0"/>
                <a:ea typeface="Inconsolata" pitchFamily="34" charset="-122"/>
                <a:cs typeface="Inconsolata" pitchFamily="34" charset="-120"/>
              </a:rPr>
              <a:t>Percentage of total time spent in downtime</a:t>
            </a:r>
            <a:endParaRPr lang="en-US" dirty="0"/>
          </a:p>
        </p:txBody>
      </p:sp>
      <p:sp>
        <p:nvSpPr>
          <p:cNvPr id="15" name="Shape 10"/>
          <p:cNvSpPr/>
          <p:nvPr/>
        </p:nvSpPr>
        <p:spPr>
          <a:xfrm>
            <a:off x="7417834" y="1926600"/>
            <a:ext cx="462201" cy="462201"/>
          </a:xfrm>
          <a:prstGeom prst="roundRect">
            <a:avLst>
              <a:gd name="adj" fmla="val 1978"/>
            </a:avLst>
          </a:prstGeom>
          <a:solidFill>
            <a:srgbClr val="F8ECE4"/>
          </a:solidFill>
          <a:ln w="7620">
            <a:solidFill>
              <a:srgbClr val="151617"/>
            </a:solidFill>
            <a:prstDash val="solid"/>
          </a:ln>
          <a:effectLst>
            <a:outerShdw dist="19050" dir="2700000" algn="bl" rotWithShape="0">
              <a:srgbClr val="151617">
                <a:alpha val="100000"/>
              </a:srgbClr>
            </a:outerShdw>
          </a:effectLst>
        </p:spPr>
      </p:sp>
      <p:pic>
        <p:nvPicPr>
          <p:cNvPr id="16" name="Image 3" descr="preencoded.png"/>
          <p:cNvPicPr>
            <a:picLocks noChangeAspect="1"/>
          </p:cNvPicPr>
          <p:nvPr/>
        </p:nvPicPr>
        <p:blipFill>
          <a:blip r:embed="rId6"/>
          <a:stretch>
            <a:fillRect/>
          </a:stretch>
        </p:blipFill>
        <p:spPr>
          <a:xfrm>
            <a:off x="7494867" y="1965117"/>
            <a:ext cx="308134" cy="385167"/>
          </a:xfrm>
          <a:prstGeom prst="rect">
            <a:avLst/>
          </a:prstGeom>
        </p:spPr>
      </p:pic>
      <p:sp>
        <p:nvSpPr>
          <p:cNvPr id="17" name="Text 11"/>
          <p:cNvSpPr/>
          <p:nvPr/>
        </p:nvSpPr>
        <p:spPr>
          <a:xfrm>
            <a:off x="8085417" y="1926600"/>
            <a:ext cx="2567821" cy="320992"/>
          </a:xfrm>
          <a:prstGeom prst="rect">
            <a:avLst/>
          </a:prstGeom>
          <a:noFill/>
          <a:ln/>
        </p:spPr>
        <p:txBody>
          <a:bodyPr wrap="none" lIns="0" tIns="0" rIns="0" bIns="0" rtlCol="0" anchor="t"/>
          <a:lstStyle/>
          <a:p>
            <a:pPr marL="0" indent="0" algn="l">
              <a:lnSpc>
                <a:spcPts val="2500"/>
              </a:lnSpc>
              <a:buNone/>
            </a:pPr>
            <a:r>
              <a:rPr lang="en-US" b="1" dirty="0">
                <a:solidFill>
                  <a:srgbClr val="151617"/>
                </a:solidFill>
                <a:latin typeface="Montserrat Black" pitchFamily="34" charset="0"/>
                <a:ea typeface="Montserrat Black" pitchFamily="34" charset="-122"/>
                <a:cs typeface="Montserrat Black" pitchFamily="34" charset="-120"/>
              </a:rPr>
              <a:t>Downtime</a:t>
            </a:r>
            <a:endParaRPr lang="en-US" dirty="0"/>
          </a:p>
        </p:txBody>
      </p:sp>
      <p:sp>
        <p:nvSpPr>
          <p:cNvPr id="18" name="Text 12"/>
          <p:cNvSpPr/>
          <p:nvPr/>
        </p:nvSpPr>
        <p:spPr>
          <a:xfrm>
            <a:off x="8085417" y="2370823"/>
            <a:ext cx="5826085" cy="328613"/>
          </a:xfrm>
          <a:prstGeom prst="rect">
            <a:avLst/>
          </a:prstGeom>
          <a:noFill/>
          <a:ln/>
        </p:spPr>
        <p:txBody>
          <a:bodyPr wrap="none" lIns="0" tIns="0" rIns="0" bIns="0" rtlCol="0" anchor="t"/>
          <a:lstStyle/>
          <a:p>
            <a:pPr marL="0" indent="0" algn="l">
              <a:lnSpc>
                <a:spcPts val="2550"/>
              </a:lnSpc>
              <a:buNone/>
            </a:pPr>
            <a:r>
              <a:rPr lang="en-US" dirty="0">
                <a:solidFill>
                  <a:srgbClr val="151617"/>
                </a:solidFill>
                <a:latin typeface="Inconsolata" pitchFamily="34" charset="0"/>
                <a:ea typeface="Inconsolata" pitchFamily="34" charset="-122"/>
                <a:cs typeface="Inconsolata" pitchFamily="34" charset="-120"/>
              </a:rPr>
              <a:t>Total time lost due to production interruptions</a:t>
            </a:r>
            <a:endParaRPr lang="en-US" dirty="0"/>
          </a:p>
        </p:txBody>
      </p:sp>
      <p:sp>
        <p:nvSpPr>
          <p:cNvPr id="19" name="Shape 13"/>
          <p:cNvSpPr/>
          <p:nvPr/>
        </p:nvSpPr>
        <p:spPr>
          <a:xfrm>
            <a:off x="718899" y="4370308"/>
            <a:ext cx="462201" cy="462201"/>
          </a:xfrm>
          <a:prstGeom prst="roundRect">
            <a:avLst>
              <a:gd name="adj" fmla="val 1978"/>
            </a:avLst>
          </a:prstGeom>
          <a:solidFill>
            <a:srgbClr val="F8ECE4"/>
          </a:solidFill>
          <a:ln w="7620">
            <a:solidFill>
              <a:srgbClr val="151617"/>
            </a:solidFill>
            <a:prstDash val="solid"/>
          </a:ln>
          <a:effectLst>
            <a:outerShdw dist="19050" dir="2700000" algn="bl" rotWithShape="0">
              <a:srgbClr val="151617">
                <a:alpha val="100000"/>
              </a:srgbClr>
            </a:outerShdw>
          </a:effectLst>
        </p:spPr>
      </p:sp>
      <p:pic>
        <p:nvPicPr>
          <p:cNvPr id="20" name="Image 4" descr="preencoded.png"/>
          <p:cNvPicPr>
            <a:picLocks noChangeAspect="1"/>
          </p:cNvPicPr>
          <p:nvPr/>
        </p:nvPicPr>
        <p:blipFill>
          <a:blip r:embed="rId7"/>
          <a:stretch>
            <a:fillRect/>
          </a:stretch>
        </p:blipFill>
        <p:spPr>
          <a:xfrm>
            <a:off x="795933" y="4408825"/>
            <a:ext cx="308134" cy="385167"/>
          </a:xfrm>
          <a:prstGeom prst="rect">
            <a:avLst/>
          </a:prstGeom>
        </p:spPr>
      </p:pic>
      <p:sp>
        <p:nvSpPr>
          <p:cNvPr id="21" name="Text 14"/>
          <p:cNvSpPr/>
          <p:nvPr/>
        </p:nvSpPr>
        <p:spPr>
          <a:xfrm>
            <a:off x="1386483" y="4370308"/>
            <a:ext cx="3756065" cy="320992"/>
          </a:xfrm>
          <a:prstGeom prst="rect">
            <a:avLst/>
          </a:prstGeom>
          <a:noFill/>
          <a:ln/>
        </p:spPr>
        <p:txBody>
          <a:bodyPr wrap="none" lIns="0" tIns="0" rIns="0" bIns="0" rtlCol="0" anchor="t"/>
          <a:lstStyle/>
          <a:p>
            <a:pPr marL="0" indent="0" algn="l">
              <a:lnSpc>
                <a:spcPts val="2500"/>
              </a:lnSpc>
              <a:buNone/>
            </a:pPr>
            <a:r>
              <a:rPr lang="en-US" b="1" dirty="0">
                <a:solidFill>
                  <a:srgbClr val="151617"/>
                </a:solidFill>
                <a:latin typeface="Montserrat Black" pitchFamily="34" charset="0"/>
                <a:ea typeface="Montserrat Black" pitchFamily="34" charset="-122"/>
                <a:cs typeface="Montserrat Black" pitchFamily="34" charset="-120"/>
              </a:rPr>
              <a:t>Production Time per Batch</a:t>
            </a:r>
            <a:endParaRPr lang="en-US" dirty="0"/>
          </a:p>
        </p:txBody>
      </p:sp>
      <p:sp>
        <p:nvSpPr>
          <p:cNvPr id="22" name="Text 15"/>
          <p:cNvSpPr/>
          <p:nvPr/>
        </p:nvSpPr>
        <p:spPr>
          <a:xfrm>
            <a:off x="1386483" y="4814530"/>
            <a:ext cx="5826085" cy="328613"/>
          </a:xfrm>
          <a:prstGeom prst="rect">
            <a:avLst/>
          </a:prstGeom>
          <a:noFill/>
          <a:ln/>
        </p:spPr>
        <p:txBody>
          <a:bodyPr wrap="none" lIns="0" tIns="0" rIns="0" bIns="0" rtlCol="0" anchor="t"/>
          <a:lstStyle/>
          <a:p>
            <a:pPr marL="0" indent="0" algn="l">
              <a:lnSpc>
                <a:spcPts val="2550"/>
              </a:lnSpc>
              <a:buNone/>
            </a:pPr>
            <a:r>
              <a:rPr lang="en-US" dirty="0">
                <a:solidFill>
                  <a:srgbClr val="151617"/>
                </a:solidFill>
                <a:latin typeface="Inconsolata" pitchFamily="34" charset="0"/>
                <a:ea typeface="Inconsolata" pitchFamily="34" charset="-122"/>
                <a:cs typeface="Inconsolata" pitchFamily="34" charset="-120"/>
              </a:rPr>
              <a:t>Time required to complete each production batch</a:t>
            </a:r>
            <a:endParaRPr lang="en-US" dirty="0"/>
          </a:p>
        </p:txBody>
      </p:sp>
      <p:sp>
        <p:nvSpPr>
          <p:cNvPr id="23" name="Shape 16"/>
          <p:cNvSpPr/>
          <p:nvPr/>
        </p:nvSpPr>
        <p:spPr>
          <a:xfrm>
            <a:off x="7417834" y="3135918"/>
            <a:ext cx="462201" cy="462201"/>
          </a:xfrm>
          <a:prstGeom prst="roundRect">
            <a:avLst>
              <a:gd name="adj" fmla="val 1978"/>
            </a:avLst>
          </a:prstGeom>
          <a:solidFill>
            <a:srgbClr val="F8ECE4"/>
          </a:solidFill>
          <a:ln w="7620">
            <a:solidFill>
              <a:srgbClr val="151617"/>
            </a:solidFill>
            <a:prstDash val="solid"/>
          </a:ln>
          <a:effectLst>
            <a:outerShdw dist="19050" dir="2700000" algn="bl" rotWithShape="0">
              <a:srgbClr val="151617">
                <a:alpha val="100000"/>
              </a:srgbClr>
            </a:outerShdw>
          </a:effectLst>
        </p:spPr>
      </p:sp>
      <p:pic>
        <p:nvPicPr>
          <p:cNvPr id="24" name="Image 5" descr="preencoded.png"/>
          <p:cNvPicPr>
            <a:picLocks noChangeAspect="1"/>
          </p:cNvPicPr>
          <p:nvPr/>
        </p:nvPicPr>
        <p:blipFill>
          <a:blip r:embed="rId8"/>
          <a:stretch>
            <a:fillRect/>
          </a:stretch>
        </p:blipFill>
        <p:spPr>
          <a:xfrm>
            <a:off x="7494867" y="3174435"/>
            <a:ext cx="308134" cy="385167"/>
          </a:xfrm>
          <a:prstGeom prst="rect">
            <a:avLst/>
          </a:prstGeom>
        </p:spPr>
      </p:pic>
      <p:sp>
        <p:nvSpPr>
          <p:cNvPr id="25" name="Text 17"/>
          <p:cNvSpPr/>
          <p:nvPr/>
        </p:nvSpPr>
        <p:spPr>
          <a:xfrm>
            <a:off x="8085417" y="3135918"/>
            <a:ext cx="3419237" cy="320992"/>
          </a:xfrm>
          <a:prstGeom prst="rect">
            <a:avLst/>
          </a:prstGeom>
          <a:noFill/>
          <a:ln/>
        </p:spPr>
        <p:txBody>
          <a:bodyPr wrap="none" lIns="0" tIns="0" rIns="0" bIns="0" rtlCol="0" anchor="t"/>
          <a:lstStyle/>
          <a:p>
            <a:pPr marL="0" indent="0" algn="l">
              <a:lnSpc>
                <a:spcPts val="2500"/>
              </a:lnSpc>
              <a:buNone/>
            </a:pPr>
            <a:r>
              <a:rPr lang="en-US" b="1" dirty="0">
                <a:solidFill>
                  <a:srgbClr val="151617"/>
                </a:solidFill>
                <a:latin typeface="Montserrat Black" pitchFamily="34" charset="0"/>
                <a:ea typeface="Montserrat Black" pitchFamily="34" charset="-122"/>
                <a:cs typeface="Montserrat Black" pitchFamily="34" charset="-120"/>
              </a:rPr>
              <a:t>Production per Operator</a:t>
            </a:r>
            <a:endParaRPr lang="en-US" dirty="0"/>
          </a:p>
        </p:txBody>
      </p:sp>
      <p:sp>
        <p:nvSpPr>
          <p:cNvPr id="26" name="Text 18"/>
          <p:cNvSpPr/>
          <p:nvPr/>
        </p:nvSpPr>
        <p:spPr>
          <a:xfrm>
            <a:off x="8085417" y="3580140"/>
            <a:ext cx="5826085" cy="328613"/>
          </a:xfrm>
          <a:prstGeom prst="rect">
            <a:avLst/>
          </a:prstGeom>
          <a:noFill/>
          <a:ln/>
        </p:spPr>
        <p:txBody>
          <a:bodyPr wrap="none" lIns="0" tIns="0" rIns="0" bIns="0" rtlCol="0" anchor="t"/>
          <a:lstStyle/>
          <a:p>
            <a:pPr marL="0" indent="0" algn="l">
              <a:lnSpc>
                <a:spcPts val="2550"/>
              </a:lnSpc>
              <a:buNone/>
            </a:pPr>
            <a:r>
              <a:rPr lang="en-US" dirty="0">
                <a:solidFill>
                  <a:srgbClr val="151617"/>
                </a:solidFill>
                <a:latin typeface="Inconsolata" pitchFamily="34" charset="0"/>
                <a:ea typeface="Inconsolata" pitchFamily="34" charset="-122"/>
                <a:cs typeface="Inconsolata" pitchFamily="34" charset="-120"/>
              </a:rPr>
              <a:t>Output metrics for individual operators</a:t>
            </a:r>
            <a:endParaRPr lang="en-US" dirty="0"/>
          </a:p>
        </p:txBody>
      </p:sp>
      <p:sp>
        <p:nvSpPr>
          <p:cNvPr id="27" name="Shape 19"/>
          <p:cNvSpPr/>
          <p:nvPr/>
        </p:nvSpPr>
        <p:spPr>
          <a:xfrm>
            <a:off x="718899" y="5579626"/>
            <a:ext cx="462201" cy="462201"/>
          </a:xfrm>
          <a:prstGeom prst="roundRect">
            <a:avLst>
              <a:gd name="adj" fmla="val 1978"/>
            </a:avLst>
          </a:prstGeom>
          <a:solidFill>
            <a:srgbClr val="F8ECE4"/>
          </a:solidFill>
          <a:ln w="7620">
            <a:solidFill>
              <a:srgbClr val="151617"/>
            </a:solidFill>
            <a:prstDash val="solid"/>
          </a:ln>
          <a:effectLst>
            <a:outerShdw dist="19050" dir="2700000" algn="bl" rotWithShape="0">
              <a:srgbClr val="151617">
                <a:alpha val="100000"/>
              </a:srgbClr>
            </a:outerShdw>
          </a:effectLst>
        </p:spPr>
      </p:sp>
      <p:pic>
        <p:nvPicPr>
          <p:cNvPr id="28" name="Image 6" descr="preencoded.png"/>
          <p:cNvPicPr>
            <a:picLocks noChangeAspect="1"/>
          </p:cNvPicPr>
          <p:nvPr/>
        </p:nvPicPr>
        <p:blipFill>
          <a:blip r:embed="rId9"/>
          <a:stretch>
            <a:fillRect/>
          </a:stretch>
        </p:blipFill>
        <p:spPr>
          <a:xfrm>
            <a:off x="795933" y="5618143"/>
            <a:ext cx="308134" cy="385167"/>
          </a:xfrm>
          <a:prstGeom prst="rect">
            <a:avLst/>
          </a:prstGeom>
        </p:spPr>
      </p:pic>
      <p:sp>
        <p:nvSpPr>
          <p:cNvPr id="29" name="Text 20"/>
          <p:cNvSpPr/>
          <p:nvPr/>
        </p:nvSpPr>
        <p:spPr>
          <a:xfrm>
            <a:off x="1386483" y="5579626"/>
            <a:ext cx="2567821" cy="320992"/>
          </a:xfrm>
          <a:prstGeom prst="rect">
            <a:avLst/>
          </a:prstGeom>
          <a:noFill/>
          <a:ln/>
        </p:spPr>
        <p:txBody>
          <a:bodyPr wrap="none" lIns="0" tIns="0" rIns="0" bIns="0" rtlCol="0" anchor="t"/>
          <a:lstStyle/>
          <a:p>
            <a:pPr marL="0" indent="0" algn="l">
              <a:lnSpc>
                <a:spcPts val="2500"/>
              </a:lnSpc>
              <a:buNone/>
            </a:pPr>
            <a:r>
              <a:rPr lang="en-US" b="1" dirty="0">
                <a:solidFill>
                  <a:srgbClr val="151617"/>
                </a:solidFill>
                <a:latin typeface="Montserrat Black" pitchFamily="34" charset="0"/>
                <a:ea typeface="Montserrat Black" pitchFamily="34" charset="-122"/>
                <a:cs typeface="Montserrat Black" pitchFamily="34" charset="-120"/>
              </a:rPr>
              <a:t>Errors Frequency</a:t>
            </a:r>
            <a:endParaRPr lang="en-US" dirty="0"/>
          </a:p>
        </p:txBody>
      </p:sp>
      <p:sp>
        <p:nvSpPr>
          <p:cNvPr id="30" name="Text 21"/>
          <p:cNvSpPr/>
          <p:nvPr/>
        </p:nvSpPr>
        <p:spPr>
          <a:xfrm>
            <a:off x="1386483" y="6023848"/>
            <a:ext cx="5826085" cy="328613"/>
          </a:xfrm>
          <a:prstGeom prst="rect">
            <a:avLst/>
          </a:prstGeom>
          <a:noFill/>
          <a:ln/>
        </p:spPr>
        <p:txBody>
          <a:bodyPr wrap="none" lIns="0" tIns="0" rIns="0" bIns="0" rtlCol="0" anchor="t"/>
          <a:lstStyle/>
          <a:p>
            <a:pPr marL="0" indent="0" algn="l">
              <a:lnSpc>
                <a:spcPts val="2550"/>
              </a:lnSpc>
              <a:buNone/>
            </a:pPr>
            <a:r>
              <a:rPr lang="en-US" dirty="0">
                <a:solidFill>
                  <a:srgbClr val="151617"/>
                </a:solidFill>
                <a:latin typeface="Inconsolata" pitchFamily="34" charset="0"/>
                <a:ea typeface="Inconsolata" pitchFamily="34" charset="-122"/>
                <a:cs typeface="Inconsolata" pitchFamily="34" charset="-120"/>
              </a:rPr>
              <a:t>Rate of occurrence of different types of errors</a:t>
            </a:r>
            <a:endParaRPr lang="en-US" dirty="0"/>
          </a:p>
        </p:txBody>
      </p:sp>
      <p:sp>
        <p:nvSpPr>
          <p:cNvPr id="31" name="Shape 22"/>
          <p:cNvSpPr/>
          <p:nvPr/>
        </p:nvSpPr>
        <p:spPr>
          <a:xfrm>
            <a:off x="7417834" y="4345236"/>
            <a:ext cx="462201" cy="462201"/>
          </a:xfrm>
          <a:prstGeom prst="roundRect">
            <a:avLst>
              <a:gd name="adj" fmla="val 1978"/>
            </a:avLst>
          </a:prstGeom>
          <a:solidFill>
            <a:srgbClr val="F8ECE4"/>
          </a:solidFill>
          <a:ln w="7620">
            <a:solidFill>
              <a:srgbClr val="151617"/>
            </a:solidFill>
            <a:prstDash val="solid"/>
          </a:ln>
          <a:effectLst>
            <a:outerShdw dist="19050" dir="2700000" algn="bl" rotWithShape="0">
              <a:srgbClr val="151617">
                <a:alpha val="100000"/>
              </a:srgbClr>
            </a:outerShdw>
          </a:effectLst>
        </p:spPr>
      </p:sp>
      <p:pic>
        <p:nvPicPr>
          <p:cNvPr id="32" name="Image 7" descr="preencoded.png"/>
          <p:cNvPicPr>
            <a:picLocks noChangeAspect="1"/>
          </p:cNvPicPr>
          <p:nvPr/>
        </p:nvPicPr>
        <p:blipFill>
          <a:blip r:embed="rId10"/>
          <a:stretch>
            <a:fillRect/>
          </a:stretch>
        </p:blipFill>
        <p:spPr>
          <a:xfrm>
            <a:off x="7494867" y="4383753"/>
            <a:ext cx="308134" cy="385167"/>
          </a:xfrm>
          <a:prstGeom prst="rect">
            <a:avLst/>
          </a:prstGeom>
        </p:spPr>
      </p:pic>
      <p:sp>
        <p:nvSpPr>
          <p:cNvPr id="33" name="Text 23"/>
          <p:cNvSpPr/>
          <p:nvPr/>
        </p:nvSpPr>
        <p:spPr>
          <a:xfrm>
            <a:off x="8085417" y="4345236"/>
            <a:ext cx="3314343" cy="320992"/>
          </a:xfrm>
          <a:prstGeom prst="rect">
            <a:avLst/>
          </a:prstGeom>
          <a:noFill/>
          <a:ln/>
        </p:spPr>
        <p:txBody>
          <a:bodyPr wrap="none" lIns="0" tIns="0" rIns="0" bIns="0" rtlCol="0" anchor="t"/>
          <a:lstStyle/>
          <a:p>
            <a:pPr marL="0" indent="0" algn="l">
              <a:lnSpc>
                <a:spcPts val="2500"/>
              </a:lnSpc>
              <a:buNone/>
            </a:pPr>
            <a:r>
              <a:rPr lang="en-US" b="1" dirty="0">
                <a:solidFill>
                  <a:srgbClr val="151617"/>
                </a:solidFill>
                <a:latin typeface="Montserrat Black" pitchFamily="34" charset="0"/>
                <a:ea typeface="Montserrat Black" pitchFamily="34" charset="-122"/>
                <a:cs typeface="Montserrat Black" pitchFamily="34" charset="-120"/>
              </a:rPr>
              <a:t>Downtime per Operator</a:t>
            </a:r>
            <a:endParaRPr lang="en-US" dirty="0"/>
          </a:p>
        </p:txBody>
      </p:sp>
      <p:sp>
        <p:nvSpPr>
          <p:cNvPr id="34" name="Text 24"/>
          <p:cNvSpPr/>
          <p:nvPr/>
        </p:nvSpPr>
        <p:spPr>
          <a:xfrm>
            <a:off x="8085417" y="4789458"/>
            <a:ext cx="5826085" cy="328613"/>
          </a:xfrm>
          <a:prstGeom prst="rect">
            <a:avLst/>
          </a:prstGeom>
          <a:noFill/>
          <a:ln/>
        </p:spPr>
        <p:txBody>
          <a:bodyPr wrap="none" lIns="0" tIns="0" rIns="0" bIns="0" rtlCol="0" anchor="t"/>
          <a:lstStyle/>
          <a:p>
            <a:pPr marL="0" indent="0" algn="l">
              <a:lnSpc>
                <a:spcPts val="2550"/>
              </a:lnSpc>
              <a:buNone/>
            </a:pPr>
            <a:r>
              <a:rPr lang="en-US" dirty="0">
                <a:solidFill>
                  <a:srgbClr val="151617"/>
                </a:solidFill>
                <a:latin typeface="Inconsolata" pitchFamily="34" charset="0"/>
                <a:ea typeface="Inconsolata" pitchFamily="34" charset="-122"/>
                <a:cs typeface="Inconsolata" pitchFamily="34" charset="-120"/>
              </a:rPr>
              <a:t>Downtime attributed to each operator</a:t>
            </a:r>
            <a:endParaRPr lang="en-US" dirty="0"/>
          </a:p>
        </p:txBody>
      </p:sp>
      <p:sp>
        <p:nvSpPr>
          <p:cNvPr id="35" name="Shape 25"/>
          <p:cNvSpPr/>
          <p:nvPr/>
        </p:nvSpPr>
        <p:spPr>
          <a:xfrm>
            <a:off x="718899" y="6788944"/>
            <a:ext cx="462201" cy="462201"/>
          </a:xfrm>
          <a:prstGeom prst="roundRect">
            <a:avLst>
              <a:gd name="adj" fmla="val 1978"/>
            </a:avLst>
          </a:prstGeom>
          <a:solidFill>
            <a:srgbClr val="F8ECE4"/>
          </a:solidFill>
          <a:ln w="7620">
            <a:solidFill>
              <a:srgbClr val="151617"/>
            </a:solidFill>
            <a:prstDash val="solid"/>
          </a:ln>
          <a:effectLst>
            <a:outerShdw dist="19050" dir="2700000" algn="bl" rotWithShape="0">
              <a:srgbClr val="151617">
                <a:alpha val="100000"/>
              </a:srgbClr>
            </a:outerShdw>
          </a:effectLst>
        </p:spPr>
      </p:sp>
      <p:pic>
        <p:nvPicPr>
          <p:cNvPr id="36" name="Image 8" descr="preencoded.png"/>
          <p:cNvPicPr>
            <a:picLocks noChangeAspect="1"/>
          </p:cNvPicPr>
          <p:nvPr/>
        </p:nvPicPr>
        <p:blipFill>
          <a:blip r:embed="rId11"/>
          <a:stretch>
            <a:fillRect/>
          </a:stretch>
        </p:blipFill>
        <p:spPr>
          <a:xfrm>
            <a:off x="795933" y="6827460"/>
            <a:ext cx="308134" cy="385167"/>
          </a:xfrm>
          <a:prstGeom prst="rect">
            <a:avLst/>
          </a:prstGeom>
        </p:spPr>
      </p:pic>
      <p:sp>
        <p:nvSpPr>
          <p:cNvPr id="37" name="Text 26"/>
          <p:cNvSpPr/>
          <p:nvPr/>
        </p:nvSpPr>
        <p:spPr>
          <a:xfrm>
            <a:off x="1386483" y="6788944"/>
            <a:ext cx="2885361" cy="320992"/>
          </a:xfrm>
          <a:prstGeom prst="rect">
            <a:avLst/>
          </a:prstGeom>
          <a:noFill/>
          <a:ln/>
        </p:spPr>
        <p:txBody>
          <a:bodyPr wrap="none" lIns="0" tIns="0" rIns="0" bIns="0" rtlCol="0" anchor="t"/>
          <a:lstStyle/>
          <a:p>
            <a:pPr marL="0" indent="0" algn="l">
              <a:lnSpc>
                <a:spcPts val="2500"/>
              </a:lnSpc>
              <a:buNone/>
            </a:pPr>
            <a:r>
              <a:rPr lang="en-US" b="1" dirty="0">
                <a:solidFill>
                  <a:srgbClr val="151617"/>
                </a:solidFill>
                <a:latin typeface="Montserrat Black" pitchFamily="34" charset="0"/>
                <a:ea typeface="Montserrat Black" pitchFamily="34" charset="-122"/>
                <a:cs typeface="Montserrat Black" pitchFamily="34" charset="-120"/>
              </a:rPr>
              <a:t>Downtime per Batch</a:t>
            </a:r>
            <a:endParaRPr lang="en-US" dirty="0"/>
          </a:p>
        </p:txBody>
      </p:sp>
      <p:sp>
        <p:nvSpPr>
          <p:cNvPr id="38" name="Text 27"/>
          <p:cNvSpPr/>
          <p:nvPr/>
        </p:nvSpPr>
        <p:spPr>
          <a:xfrm>
            <a:off x="1386483" y="7233166"/>
            <a:ext cx="5826085" cy="328613"/>
          </a:xfrm>
          <a:prstGeom prst="rect">
            <a:avLst/>
          </a:prstGeom>
          <a:noFill/>
          <a:ln/>
        </p:spPr>
        <p:txBody>
          <a:bodyPr wrap="none" lIns="0" tIns="0" rIns="0" bIns="0" rtlCol="0" anchor="t"/>
          <a:lstStyle/>
          <a:p>
            <a:pPr marL="0" indent="0" algn="l">
              <a:lnSpc>
                <a:spcPts val="2550"/>
              </a:lnSpc>
              <a:buNone/>
            </a:pPr>
            <a:r>
              <a:rPr lang="en-US" dirty="0">
                <a:solidFill>
                  <a:srgbClr val="151617"/>
                </a:solidFill>
                <a:latin typeface="Inconsolata" pitchFamily="34" charset="0"/>
                <a:ea typeface="Inconsolata" pitchFamily="34" charset="-122"/>
                <a:cs typeface="Inconsolata" pitchFamily="34" charset="-120"/>
              </a:rPr>
              <a:t>Downtime occurring in each production batch</a:t>
            </a:r>
            <a:endParaRPr lang="en-US" dirty="0"/>
          </a:p>
        </p:txBody>
      </p:sp>
      <p:sp>
        <p:nvSpPr>
          <p:cNvPr id="39" name="Shape 28"/>
          <p:cNvSpPr/>
          <p:nvPr/>
        </p:nvSpPr>
        <p:spPr>
          <a:xfrm>
            <a:off x="7417834" y="5554554"/>
            <a:ext cx="462201" cy="462201"/>
          </a:xfrm>
          <a:prstGeom prst="roundRect">
            <a:avLst>
              <a:gd name="adj" fmla="val 1978"/>
            </a:avLst>
          </a:prstGeom>
          <a:solidFill>
            <a:srgbClr val="F8ECE4"/>
          </a:solidFill>
          <a:ln w="7620">
            <a:solidFill>
              <a:srgbClr val="151617"/>
            </a:solidFill>
            <a:prstDash val="solid"/>
          </a:ln>
          <a:effectLst>
            <a:outerShdw dist="19050" dir="2700000" algn="bl" rotWithShape="0">
              <a:srgbClr val="151617">
                <a:alpha val="100000"/>
              </a:srgbClr>
            </a:outerShdw>
          </a:effectLst>
        </p:spPr>
      </p:sp>
      <p:pic>
        <p:nvPicPr>
          <p:cNvPr id="40" name="Image 9" descr="preencoded.png"/>
          <p:cNvPicPr>
            <a:picLocks noChangeAspect="1"/>
          </p:cNvPicPr>
          <p:nvPr/>
        </p:nvPicPr>
        <p:blipFill>
          <a:blip r:embed="rId12"/>
          <a:stretch>
            <a:fillRect/>
          </a:stretch>
        </p:blipFill>
        <p:spPr>
          <a:xfrm>
            <a:off x="7494867" y="5593070"/>
            <a:ext cx="308134" cy="385167"/>
          </a:xfrm>
          <a:prstGeom prst="rect">
            <a:avLst/>
          </a:prstGeom>
        </p:spPr>
      </p:pic>
      <p:sp>
        <p:nvSpPr>
          <p:cNvPr id="41" name="Text 29"/>
          <p:cNvSpPr/>
          <p:nvPr/>
        </p:nvSpPr>
        <p:spPr>
          <a:xfrm>
            <a:off x="8085417" y="5554554"/>
            <a:ext cx="3489127" cy="320992"/>
          </a:xfrm>
          <a:prstGeom prst="rect">
            <a:avLst/>
          </a:prstGeom>
          <a:noFill/>
          <a:ln/>
        </p:spPr>
        <p:txBody>
          <a:bodyPr wrap="none" lIns="0" tIns="0" rIns="0" bIns="0" rtlCol="0" anchor="t"/>
          <a:lstStyle/>
          <a:p>
            <a:pPr marL="0" indent="0" algn="l">
              <a:lnSpc>
                <a:spcPts val="2500"/>
              </a:lnSpc>
              <a:buNone/>
            </a:pPr>
            <a:r>
              <a:rPr lang="en-US" b="1" dirty="0">
                <a:solidFill>
                  <a:srgbClr val="151617"/>
                </a:solidFill>
                <a:latin typeface="Montserrat Black" pitchFamily="34" charset="0"/>
                <a:ea typeface="Montserrat Black" pitchFamily="34" charset="-122"/>
                <a:cs typeface="Montserrat Black" pitchFamily="34" charset="-120"/>
              </a:rPr>
              <a:t>Actual Time Productivity</a:t>
            </a:r>
            <a:endParaRPr lang="en-US" dirty="0"/>
          </a:p>
        </p:txBody>
      </p:sp>
      <p:sp>
        <p:nvSpPr>
          <p:cNvPr id="42" name="Text 30"/>
          <p:cNvSpPr/>
          <p:nvPr/>
        </p:nvSpPr>
        <p:spPr>
          <a:xfrm>
            <a:off x="8085417" y="5998776"/>
            <a:ext cx="5826085" cy="328613"/>
          </a:xfrm>
          <a:prstGeom prst="rect">
            <a:avLst/>
          </a:prstGeom>
          <a:noFill/>
          <a:ln/>
        </p:spPr>
        <p:txBody>
          <a:bodyPr wrap="none" lIns="0" tIns="0" rIns="0" bIns="0" rtlCol="0" anchor="t"/>
          <a:lstStyle/>
          <a:p>
            <a:pPr marL="0" indent="0" algn="l">
              <a:lnSpc>
                <a:spcPts val="2550"/>
              </a:lnSpc>
              <a:buNone/>
            </a:pPr>
            <a:r>
              <a:rPr lang="en-US" dirty="0">
                <a:solidFill>
                  <a:srgbClr val="151617"/>
                </a:solidFill>
                <a:latin typeface="Inconsolata" pitchFamily="34" charset="0"/>
                <a:ea typeface="Inconsolata" pitchFamily="34" charset="-122"/>
                <a:cs typeface="Inconsolata" pitchFamily="34" charset="-120"/>
              </a:rPr>
              <a:t>Productivity measured against actual production time</a:t>
            </a:r>
            <a:endParaRPr lang="en-US" dirty="0"/>
          </a:p>
        </p:txBody>
      </p:sp>
      <p:pic>
        <p:nvPicPr>
          <p:cNvPr id="44" name="Picture 43">
            <a:extLst>
              <a:ext uri="{FF2B5EF4-FFF2-40B4-BE49-F238E27FC236}">
                <a16:creationId xmlns:a16="http://schemas.microsoft.com/office/drawing/2014/main" id="{67B6F1BE-81B1-5788-3AA0-2564E03F9A29}"/>
              </a:ext>
            </a:extLst>
          </p:cNvPr>
          <p:cNvPicPr>
            <a:picLocks noChangeAspect="1"/>
          </p:cNvPicPr>
          <p:nvPr/>
        </p:nvPicPr>
        <p:blipFill>
          <a:blip r:embed="rId13"/>
          <a:stretch>
            <a:fillRect/>
          </a:stretch>
        </p:blipFill>
        <p:spPr>
          <a:xfrm>
            <a:off x="12700000" y="7755179"/>
            <a:ext cx="1930400" cy="474421"/>
          </a:xfrm>
          <a:prstGeom prst="rect">
            <a:avLst/>
          </a:prstGeom>
        </p:spPr>
      </p:pic>
      <p:sp>
        <p:nvSpPr>
          <p:cNvPr id="43" name="Shape 28">
            <a:extLst>
              <a:ext uri="{FF2B5EF4-FFF2-40B4-BE49-F238E27FC236}">
                <a16:creationId xmlns:a16="http://schemas.microsoft.com/office/drawing/2014/main" id="{803B29B9-9C24-E726-4558-9BA89F9BE34F}"/>
              </a:ext>
            </a:extLst>
          </p:cNvPr>
          <p:cNvSpPr/>
          <p:nvPr/>
        </p:nvSpPr>
        <p:spPr>
          <a:xfrm>
            <a:off x="7475222" y="6768666"/>
            <a:ext cx="462201" cy="462201"/>
          </a:xfrm>
          <a:prstGeom prst="roundRect">
            <a:avLst>
              <a:gd name="adj" fmla="val 1978"/>
            </a:avLst>
          </a:prstGeom>
          <a:solidFill>
            <a:srgbClr val="F8ECE4"/>
          </a:solidFill>
          <a:ln w="7620">
            <a:solidFill>
              <a:srgbClr val="151617"/>
            </a:solidFill>
            <a:prstDash val="solid"/>
          </a:ln>
          <a:effectLst>
            <a:outerShdw dist="19050" dir="2700000" algn="bl" rotWithShape="0">
              <a:srgbClr val="151617">
                <a:alpha val="100000"/>
              </a:srgbClr>
            </a:outerShdw>
          </a:effectLst>
        </p:spPr>
      </p:sp>
      <p:pic>
        <p:nvPicPr>
          <p:cNvPr id="45" name="Image 9" descr="preencoded.png">
            <a:extLst>
              <a:ext uri="{FF2B5EF4-FFF2-40B4-BE49-F238E27FC236}">
                <a16:creationId xmlns:a16="http://schemas.microsoft.com/office/drawing/2014/main" id="{5E883634-6BAD-19B2-7B51-59897B5BC9AA}"/>
              </a:ext>
            </a:extLst>
          </p:cNvPr>
          <p:cNvPicPr>
            <a:picLocks noChangeAspect="1"/>
          </p:cNvPicPr>
          <p:nvPr/>
        </p:nvPicPr>
        <p:blipFill>
          <a:blip r:embed="rId12"/>
          <a:stretch>
            <a:fillRect/>
          </a:stretch>
        </p:blipFill>
        <p:spPr>
          <a:xfrm>
            <a:off x="7552255" y="6807182"/>
            <a:ext cx="308134" cy="385167"/>
          </a:xfrm>
          <a:prstGeom prst="rect">
            <a:avLst/>
          </a:prstGeom>
        </p:spPr>
      </p:pic>
      <p:sp>
        <p:nvSpPr>
          <p:cNvPr id="46" name="Text 29">
            <a:extLst>
              <a:ext uri="{FF2B5EF4-FFF2-40B4-BE49-F238E27FC236}">
                <a16:creationId xmlns:a16="http://schemas.microsoft.com/office/drawing/2014/main" id="{264DEDA2-35B8-E44F-90C5-F5C456AD4A14}"/>
              </a:ext>
            </a:extLst>
          </p:cNvPr>
          <p:cNvSpPr/>
          <p:nvPr/>
        </p:nvSpPr>
        <p:spPr>
          <a:xfrm>
            <a:off x="8142805" y="6768666"/>
            <a:ext cx="3489127" cy="320992"/>
          </a:xfrm>
          <a:prstGeom prst="rect">
            <a:avLst/>
          </a:prstGeom>
          <a:noFill/>
          <a:ln/>
        </p:spPr>
        <p:txBody>
          <a:bodyPr wrap="none" lIns="0" tIns="0" rIns="0" bIns="0" rtlCol="0" anchor="t"/>
          <a:lstStyle/>
          <a:p>
            <a:pPr marL="0" indent="0" algn="l">
              <a:lnSpc>
                <a:spcPts val="2500"/>
              </a:lnSpc>
              <a:buNone/>
            </a:pPr>
            <a:r>
              <a:rPr lang="en-US" b="1" dirty="0">
                <a:solidFill>
                  <a:srgbClr val="151617"/>
                </a:solidFill>
                <a:latin typeface="Montserrat Black" pitchFamily="34" charset="0"/>
                <a:ea typeface="Montserrat Black" pitchFamily="34" charset="-122"/>
                <a:cs typeface="Montserrat Black" pitchFamily="34" charset="-120"/>
              </a:rPr>
              <a:t>Actual Time % </a:t>
            </a:r>
            <a:endParaRPr lang="en-US" dirty="0"/>
          </a:p>
        </p:txBody>
      </p:sp>
      <p:sp>
        <p:nvSpPr>
          <p:cNvPr id="47" name="Text 30">
            <a:extLst>
              <a:ext uri="{FF2B5EF4-FFF2-40B4-BE49-F238E27FC236}">
                <a16:creationId xmlns:a16="http://schemas.microsoft.com/office/drawing/2014/main" id="{49C04882-98B4-92F9-5859-C76DD99FEE66}"/>
              </a:ext>
            </a:extLst>
          </p:cNvPr>
          <p:cNvSpPr/>
          <p:nvPr/>
        </p:nvSpPr>
        <p:spPr>
          <a:xfrm>
            <a:off x="8142805" y="7212888"/>
            <a:ext cx="5826085" cy="328613"/>
          </a:xfrm>
          <a:prstGeom prst="rect">
            <a:avLst/>
          </a:prstGeom>
          <a:noFill/>
          <a:ln/>
        </p:spPr>
        <p:txBody>
          <a:bodyPr wrap="none" lIns="0" tIns="0" rIns="0" bIns="0" rtlCol="0" anchor="t"/>
          <a:lstStyle/>
          <a:p>
            <a:pPr marL="0" indent="0" algn="l">
              <a:lnSpc>
                <a:spcPts val="2550"/>
              </a:lnSpc>
              <a:buNone/>
            </a:pPr>
            <a:r>
              <a:rPr lang="en-US" dirty="0">
                <a:solidFill>
                  <a:srgbClr val="151617"/>
                </a:solidFill>
                <a:latin typeface="Inconsolata" pitchFamily="34" charset="0"/>
                <a:ea typeface="Inconsolata" pitchFamily="34" charset="-122"/>
                <a:cs typeface="Inconsolata" pitchFamily="34" charset="-120"/>
              </a:rPr>
              <a:t>Productivity measured against actual time %</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7458"/>
          </a:xfrm>
          <a:prstGeom prst="rect">
            <a:avLst/>
          </a:prstGeom>
        </p:spPr>
      </p:pic>
      <p:sp>
        <p:nvSpPr>
          <p:cNvPr id="3" name="Text 0"/>
          <p:cNvSpPr/>
          <p:nvPr/>
        </p:nvSpPr>
        <p:spPr>
          <a:xfrm>
            <a:off x="6122075" y="499467"/>
            <a:ext cx="7872651" cy="1135142"/>
          </a:xfrm>
          <a:prstGeom prst="rect">
            <a:avLst/>
          </a:prstGeom>
          <a:noFill/>
          <a:ln/>
        </p:spPr>
        <p:txBody>
          <a:bodyPr wrap="square" lIns="0" tIns="0" rIns="0" bIns="0" rtlCol="0" anchor="t"/>
          <a:lstStyle/>
          <a:p>
            <a:pPr marL="0" indent="0" algn="l">
              <a:lnSpc>
                <a:spcPts val="4450"/>
              </a:lnSpc>
              <a:buNone/>
            </a:pPr>
            <a:r>
              <a:rPr lang="en-US" sz="1600" b="1" dirty="0">
                <a:solidFill>
                  <a:srgbClr val="151617"/>
                </a:solidFill>
                <a:latin typeface="Montserrat Black" pitchFamily="34" charset="0"/>
                <a:ea typeface="Montserrat Black" pitchFamily="34" charset="-122"/>
                <a:cs typeface="Montserrat Black" pitchFamily="34" charset="-120"/>
              </a:rPr>
              <a:t>Project Roles and Responsibilities</a:t>
            </a:r>
            <a:endParaRPr lang="en-US" sz="1600" dirty="0"/>
          </a:p>
        </p:txBody>
      </p:sp>
      <p:sp>
        <p:nvSpPr>
          <p:cNvPr id="4" name="Shape 1"/>
          <p:cNvSpPr/>
          <p:nvPr/>
        </p:nvSpPr>
        <p:spPr>
          <a:xfrm>
            <a:off x="6122075" y="1907024"/>
            <a:ext cx="7872651" cy="5830967"/>
          </a:xfrm>
          <a:prstGeom prst="roundRect">
            <a:avLst>
              <a:gd name="adj" fmla="val 157"/>
            </a:avLst>
          </a:prstGeom>
          <a:noFill/>
          <a:ln w="7620">
            <a:solidFill>
              <a:srgbClr val="000000">
                <a:alpha val="8000"/>
              </a:srgbClr>
            </a:solidFill>
            <a:prstDash val="solid"/>
          </a:ln>
        </p:spPr>
      </p:sp>
      <p:sp>
        <p:nvSpPr>
          <p:cNvPr id="5" name="Shape 2"/>
          <p:cNvSpPr/>
          <p:nvPr/>
        </p:nvSpPr>
        <p:spPr>
          <a:xfrm>
            <a:off x="6129695" y="1914644"/>
            <a:ext cx="7856577" cy="814388"/>
          </a:xfrm>
          <a:prstGeom prst="rect">
            <a:avLst/>
          </a:prstGeom>
          <a:solidFill>
            <a:srgbClr val="FFFFFF">
              <a:alpha val="4000"/>
            </a:srgbClr>
          </a:solidFill>
          <a:ln/>
        </p:spPr>
      </p:sp>
      <p:sp>
        <p:nvSpPr>
          <p:cNvPr id="6" name="Text 3"/>
          <p:cNvSpPr/>
          <p:nvPr/>
        </p:nvSpPr>
        <p:spPr>
          <a:xfrm>
            <a:off x="6312218" y="2031206"/>
            <a:ext cx="2251591" cy="290632"/>
          </a:xfrm>
          <a:prstGeom prst="rect">
            <a:avLst/>
          </a:prstGeom>
          <a:noFill/>
          <a:ln/>
        </p:spPr>
        <p:txBody>
          <a:bodyPr wrap="non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Area</a:t>
            </a:r>
            <a:endParaRPr lang="en-US" sz="1600" dirty="0"/>
          </a:p>
        </p:txBody>
      </p:sp>
      <p:sp>
        <p:nvSpPr>
          <p:cNvPr id="7" name="Text 4"/>
          <p:cNvSpPr/>
          <p:nvPr/>
        </p:nvSpPr>
        <p:spPr>
          <a:xfrm>
            <a:off x="8934569" y="2031206"/>
            <a:ext cx="2247781" cy="581263"/>
          </a:xfrm>
          <a:prstGeom prst="rect">
            <a:avLst/>
          </a:prstGeom>
          <a:noFill/>
          <a:ln/>
        </p:spPr>
        <p:txBody>
          <a:bodyPr wrap="squar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Elshimaa hamdeno Abdelkader</a:t>
            </a:r>
            <a:endParaRPr lang="en-US" sz="1600" dirty="0"/>
          </a:p>
        </p:txBody>
      </p:sp>
      <p:sp>
        <p:nvSpPr>
          <p:cNvPr id="8" name="Text 5"/>
          <p:cNvSpPr/>
          <p:nvPr/>
        </p:nvSpPr>
        <p:spPr>
          <a:xfrm>
            <a:off x="11553111" y="2031206"/>
            <a:ext cx="2251591" cy="290632"/>
          </a:xfrm>
          <a:prstGeom prst="rect">
            <a:avLst/>
          </a:prstGeom>
          <a:noFill/>
          <a:ln/>
        </p:spPr>
        <p:txBody>
          <a:bodyPr wrap="non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Karim kilany</a:t>
            </a:r>
            <a:endParaRPr lang="en-US" sz="1600" dirty="0"/>
          </a:p>
        </p:txBody>
      </p:sp>
      <p:sp>
        <p:nvSpPr>
          <p:cNvPr id="9" name="Shape 6"/>
          <p:cNvSpPr/>
          <p:nvPr/>
        </p:nvSpPr>
        <p:spPr>
          <a:xfrm>
            <a:off x="6129695" y="2729032"/>
            <a:ext cx="7856577" cy="523756"/>
          </a:xfrm>
          <a:prstGeom prst="rect">
            <a:avLst/>
          </a:prstGeom>
          <a:solidFill>
            <a:srgbClr val="000000">
              <a:alpha val="4000"/>
            </a:srgbClr>
          </a:solidFill>
          <a:ln/>
        </p:spPr>
      </p:sp>
      <p:sp>
        <p:nvSpPr>
          <p:cNvPr id="10" name="Text 7"/>
          <p:cNvSpPr/>
          <p:nvPr/>
        </p:nvSpPr>
        <p:spPr>
          <a:xfrm>
            <a:off x="6312218" y="2845594"/>
            <a:ext cx="2251591" cy="290632"/>
          </a:xfrm>
          <a:prstGeom prst="rect">
            <a:avLst/>
          </a:prstGeom>
          <a:noFill/>
          <a:ln/>
        </p:spPr>
        <p:txBody>
          <a:bodyPr wrap="non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PowerPoint</a:t>
            </a:r>
            <a:endParaRPr lang="en-US" sz="1600" dirty="0"/>
          </a:p>
        </p:txBody>
      </p:sp>
      <p:sp>
        <p:nvSpPr>
          <p:cNvPr id="11" name="Text 8"/>
          <p:cNvSpPr/>
          <p:nvPr/>
        </p:nvSpPr>
        <p:spPr>
          <a:xfrm>
            <a:off x="8934569" y="2845594"/>
            <a:ext cx="2247781" cy="290632"/>
          </a:xfrm>
          <a:prstGeom prst="rect">
            <a:avLst/>
          </a:prstGeom>
          <a:noFill/>
          <a:ln/>
        </p:spPr>
        <p:txBody>
          <a:bodyPr wrap="non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Content</a:t>
            </a:r>
            <a:endParaRPr lang="en-US" sz="1600" dirty="0"/>
          </a:p>
        </p:txBody>
      </p:sp>
      <p:sp>
        <p:nvSpPr>
          <p:cNvPr id="12" name="Text 9"/>
          <p:cNvSpPr/>
          <p:nvPr/>
        </p:nvSpPr>
        <p:spPr>
          <a:xfrm>
            <a:off x="11553111" y="2845594"/>
            <a:ext cx="2251591" cy="290632"/>
          </a:xfrm>
          <a:prstGeom prst="rect">
            <a:avLst/>
          </a:prstGeom>
          <a:noFill/>
          <a:ln/>
        </p:spPr>
        <p:txBody>
          <a:bodyPr wrap="non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PowerPoint design</a:t>
            </a:r>
            <a:endParaRPr lang="en-US" sz="1600" dirty="0"/>
          </a:p>
        </p:txBody>
      </p:sp>
      <p:sp>
        <p:nvSpPr>
          <p:cNvPr id="13" name="Shape 10"/>
          <p:cNvSpPr/>
          <p:nvPr/>
        </p:nvSpPr>
        <p:spPr>
          <a:xfrm>
            <a:off x="6129695" y="3252787"/>
            <a:ext cx="7856577" cy="1105019"/>
          </a:xfrm>
          <a:prstGeom prst="rect">
            <a:avLst/>
          </a:prstGeom>
          <a:solidFill>
            <a:srgbClr val="FFFFFF">
              <a:alpha val="4000"/>
            </a:srgbClr>
          </a:solidFill>
          <a:ln/>
        </p:spPr>
      </p:sp>
      <p:sp>
        <p:nvSpPr>
          <p:cNvPr id="14" name="Text 11"/>
          <p:cNvSpPr/>
          <p:nvPr/>
        </p:nvSpPr>
        <p:spPr>
          <a:xfrm>
            <a:off x="6312218" y="3369350"/>
            <a:ext cx="2251591" cy="290632"/>
          </a:xfrm>
          <a:prstGeom prst="rect">
            <a:avLst/>
          </a:prstGeom>
          <a:noFill/>
          <a:ln/>
        </p:spPr>
        <p:txBody>
          <a:bodyPr wrap="non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Data Cleaning</a:t>
            </a:r>
            <a:endParaRPr lang="en-US" sz="1600" dirty="0"/>
          </a:p>
        </p:txBody>
      </p:sp>
      <p:sp>
        <p:nvSpPr>
          <p:cNvPr id="15" name="Text 12"/>
          <p:cNvSpPr/>
          <p:nvPr/>
        </p:nvSpPr>
        <p:spPr>
          <a:xfrm>
            <a:off x="8934569" y="3369350"/>
            <a:ext cx="2247781" cy="871895"/>
          </a:xfrm>
          <a:prstGeom prst="rect">
            <a:avLst/>
          </a:prstGeom>
          <a:noFill/>
          <a:ln/>
        </p:spPr>
        <p:txBody>
          <a:bodyPr wrap="squar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Tables: downtime factors, line downtime, line productivity</a:t>
            </a:r>
            <a:endParaRPr lang="en-US" sz="1600" dirty="0"/>
          </a:p>
        </p:txBody>
      </p:sp>
      <p:sp>
        <p:nvSpPr>
          <p:cNvPr id="16" name="Text 13"/>
          <p:cNvSpPr/>
          <p:nvPr/>
        </p:nvSpPr>
        <p:spPr>
          <a:xfrm>
            <a:off x="11553111" y="3369350"/>
            <a:ext cx="2251591" cy="581263"/>
          </a:xfrm>
          <a:prstGeom prst="rect">
            <a:avLst/>
          </a:prstGeom>
          <a:noFill/>
          <a:ln/>
        </p:spPr>
        <p:txBody>
          <a:bodyPr wrap="squar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Tables: product, Recommendations</a:t>
            </a:r>
            <a:endParaRPr lang="en-US" sz="1600" dirty="0"/>
          </a:p>
        </p:txBody>
      </p:sp>
      <p:sp>
        <p:nvSpPr>
          <p:cNvPr id="17" name="Shape 14"/>
          <p:cNvSpPr/>
          <p:nvPr/>
        </p:nvSpPr>
        <p:spPr>
          <a:xfrm>
            <a:off x="6129695" y="4307008"/>
            <a:ext cx="7856577" cy="2267545"/>
          </a:xfrm>
          <a:prstGeom prst="rect">
            <a:avLst/>
          </a:prstGeom>
          <a:solidFill>
            <a:srgbClr val="000000">
              <a:alpha val="4000"/>
            </a:srgbClr>
          </a:solidFill>
          <a:ln/>
        </p:spPr>
      </p:sp>
      <p:sp>
        <p:nvSpPr>
          <p:cNvPr id="18" name="Text 15"/>
          <p:cNvSpPr/>
          <p:nvPr/>
        </p:nvSpPr>
        <p:spPr>
          <a:xfrm>
            <a:off x="6312218" y="4474369"/>
            <a:ext cx="2251591" cy="290632"/>
          </a:xfrm>
          <a:prstGeom prst="rect">
            <a:avLst/>
          </a:prstGeom>
          <a:noFill/>
          <a:ln/>
        </p:spPr>
        <p:txBody>
          <a:bodyPr wrap="non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DAX Measures</a:t>
            </a:r>
            <a:endParaRPr lang="en-US" sz="1600" dirty="0"/>
          </a:p>
        </p:txBody>
      </p:sp>
      <p:sp>
        <p:nvSpPr>
          <p:cNvPr id="19" name="Text 16"/>
          <p:cNvSpPr/>
          <p:nvPr/>
        </p:nvSpPr>
        <p:spPr>
          <a:xfrm>
            <a:off x="8934569" y="4474369"/>
            <a:ext cx="2247781" cy="2034421"/>
          </a:xfrm>
          <a:prstGeom prst="rect">
            <a:avLst/>
          </a:prstGeom>
          <a:noFill/>
          <a:ln/>
        </p:spPr>
        <p:txBody>
          <a:bodyPr wrap="squar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Actual time productivity, Downtime per batch, downtime per operator, ERRORS FREQUENCY, Downtime, Downtime %, Min batch time</a:t>
            </a:r>
            <a:endParaRPr lang="en-US" sz="1600" dirty="0"/>
          </a:p>
        </p:txBody>
      </p:sp>
      <p:sp>
        <p:nvSpPr>
          <p:cNvPr id="20" name="Text 17"/>
          <p:cNvSpPr/>
          <p:nvPr/>
        </p:nvSpPr>
        <p:spPr>
          <a:xfrm>
            <a:off x="11553111" y="4474369"/>
            <a:ext cx="2251591" cy="1162526"/>
          </a:xfrm>
          <a:prstGeom prst="rect">
            <a:avLst/>
          </a:prstGeom>
          <a:noFill/>
          <a:ln/>
        </p:spPr>
        <p:txBody>
          <a:bodyPr wrap="squar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production per operator, Production Time per Batch, real production time</a:t>
            </a:r>
            <a:endParaRPr lang="en-US" sz="1600" dirty="0"/>
          </a:p>
        </p:txBody>
      </p:sp>
      <p:sp>
        <p:nvSpPr>
          <p:cNvPr id="21" name="Shape 18"/>
          <p:cNvSpPr/>
          <p:nvPr/>
        </p:nvSpPr>
        <p:spPr>
          <a:xfrm>
            <a:off x="6129695" y="6625352"/>
            <a:ext cx="7856577" cy="1105019"/>
          </a:xfrm>
          <a:prstGeom prst="rect">
            <a:avLst/>
          </a:prstGeom>
          <a:solidFill>
            <a:srgbClr val="FFFFFF">
              <a:alpha val="4000"/>
            </a:srgbClr>
          </a:solidFill>
          <a:ln/>
        </p:spPr>
      </p:sp>
      <p:sp>
        <p:nvSpPr>
          <p:cNvPr id="22" name="Text 19"/>
          <p:cNvSpPr/>
          <p:nvPr/>
        </p:nvSpPr>
        <p:spPr>
          <a:xfrm>
            <a:off x="6312218" y="6741914"/>
            <a:ext cx="2251591" cy="290632"/>
          </a:xfrm>
          <a:prstGeom prst="rect">
            <a:avLst/>
          </a:prstGeom>
          <a:noFill/>
          <a:ln/>
        </p:spPr>
        <p:txBody>
          <a:bodyPr wrap="non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Dashboard</a:t>
            </a:r>
            <a:endParaRPr lang="en-US" sz="1600" dirty="0"/>
          </a:p>
        </p:txBody>
      </p:sp>
      <p:sp>
        <p:nvSpPr>
          <p:cNvPr id="23" name="Text 20"/>
          <p:cNvSpPr/>
          <p:nvPr/>
        </p:nvSpPr>
        <p:spPr>
          <a:xfrm>
            <a:off x="8934569" y="6741914"/>
            <a:ext cx="2247781" cy="581263"/>
          </a:xfrm>
          <a:prstGeom prst="rect">
            <a:avLst/>
          </a:prstGeom>
          <a:noFill/>
          <a:ln/>
        </p:spPr>
        <p:txBody>
          <a:bodyPr wrap="squar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overview, downtime, operator details, Design</a:t>
            </a:r>
            <a:endParaRPr lang="en-US" sz="1600" dirty="0"/>
          </a:p>
        </p:txBody>
      </p:sp>
      <p:sp>
        <p:nvSpPr>
          <p:cNvPr id="24" name="Text 21"/>
          <p:cNvSpPr/>
          <p:nvPr/>
        </p:nvSpPr>
        <p:spPr>
          <a:xfrm>
            <a:off x="11553111" y="6741914"/>
            <a:ext cx="2251591" cy="871895"/>
          </a:xfrm>
          <a:prstGeom prst="rect">
            <a:avLst/>
          </a:prstGeom>
          <a:noFill/>
          <a:ln/>
        </p:spPr>
        <p:txBody>
          <a:bodyPr wrap="square" lIns="0" tIns="0" rIns="0" bIns="0" rtlCol="0" anchor="t"/>
          <a:lstStyle/>
          <a:p>
            <a:pPr marL="0" indent="0" algn="l">
              <a:lnSpc>
                <a:spcPts val="2250"/>
              </a:lnSpc>
              <a:buNone/>
            </a:pPr>
            <a:r>
              <a:rPr lang="en-US" sz="1600" dirty="0">
                <a:solidFill>
                  <a:srgbClr val="151617"/>
                </a:solidFill>
                <a:latin typeface="Inconsolata" pitchFamily="34" charset="0"/>
                <a:ea typeface="Inconsolata" pitchFamily="34" charset="-122"/>
                <a:cs typeface="Inconsolata" pitchFamily="34" charset="-120"/>
              </a:rPr>
              <a:t>productivity, Recommendations, product details</a:t>
            </a:r>
            <a:endParaRPr lang="en-US" sz="1600" dirty="0"/>
          </a:p>
        </p:txBody>
      </p:sp>
      <p:pic>
        <p:nvPicPr>
          <p:cNvPr id="26" name="Picture 25">
            <a:extLst>
              <a:ext uri="{FF2B5EF4-FFF2-40B4-BE49-F238E27FC236}">
                <a16:creationId xmlns:a16="http://schemas.microsoft.com/office/drawing/2014/main" id="{FEA81EB4-6143-C123-C53A-14C01A6601C7}"/>
              </a:ext>
            </a:extLst>
          </p:cNvPr>
          <p:cNvPicPr>
            <a:picLocks noChangeAspect="1"/>
          </p:cNvPicPr>
          <p:nvPr/>
        </p:nvPicPr>
        <p:blipFill>
          <a:blip r:embed="rId4"/>
          <a:stretch>
            <a:fillRect/>
          </a:stretch>
        </p:blipFill>
        <p:spPr>
          <a:xfrm>
            <a:off x="12752526" y="7767322"/>
            <a:ext cx="1877874" cy="46151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TotalTime>
  <Words>431</Words>
  <Application>Microsoft Office PowerPoint</Application>
  <PresentationFormat>Custom</PresentationFormat>
  <Paragraphs>66</Paragraphs>
  <Slides>5</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Montserrat Black</vt:lpstr>
      <vt:lpstr>Inconsolata</vt:lpstr>
      <vt:lpstr>Office Theme</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Karim Kilany</cp:lastModifiedBy>
  <cp:revision>6</cp:revision>
  <dcterms:created xsi:type="dcterms:W3CDTF">2025-04-15T01:09:17Z</dcterms:created>
  <dcterms:modified xsi:type="dcterms:W3CDTF">2025-04-15T22:32:10Z</dcterms:modified>
</cp:coreProperties>
</file>